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7" r:id="rId5"/>
    <p:sldId id="270" r:id="rId6"/>
    <p:sldId id="268" r:id="rId7"/>
    <p:sldId id="259" r:id="rId8"/>
    <p:sldId id="260" r:id="rId9"/>
    <p:sldId id="261" r:id="rId10"/>
    <p:sldId id="263" r:id="rId11"/>
    <p:sldId id="264" r:id="rId12"/>
    <p:sldId id="262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6" r:id="rId21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interpellations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Feuil1!$A$2:$A$12</c:f>
              <c:strCache>
                <c:ptCount val="11"/>
                <c:pt idx="0">
                  <c:v>ICR</c:v>
                </c:pt>
                <c:pt idx="1">
                  <c:v>CEA</c:v>
                </c:pt>
                <c:pt idx="2">
                  <c:v>verif.conso alcool</c:v>
                </c:pt>
                <c:pt idx="3">
                  <c:v>ILE</c:v>
                </c:pt>
                <c:pt idx="4">
                  <c:v>ILS</c:v>
                </c:pt>
                <c:pt idx="5">
                  <c:v>IPM</c:v>
                </c:pt>
                <c:pt idx="6">
                  <c:v>dégradation </c:v>
                </c:pt>
                <c:pt idx="7">
                  <c:v>vol</c:v>
                </c:pt>
                <c:pt idx="8">
                  <c:v>vente sauvette</c:v>
                </c:pt>
                <c:pt idx="9">
                  <c:v>individu suspect</c:v>
                </c:pt>
                <c:pt idx="10">
                  <c:v>violences </c:v>
                </c:pt>
              </c:strCache>
            </c:strRef>
          </c:cat>
          <c:val>
            <c:numRef>
              <c:f>Feuil1!$B$2:$B$12</c:f>
              <c:numCache>
                <c:formatCode>General</c:formatCode>
                <c:ptCount val="11"/>
                <c:pt idx="0">
                  <c:v>5</c:v>
                </c:pt>
                <c:pt idx="1">
                  <c:v>2</c:v>
                </c:pt>
                <c:pt idx="2">
                  <c:v>7</c:v>
                </c:pt>
                <c:pt idx="3">
                  <c:v>1</c:v>
                </c:pt>
                <c:pt idx="4">
                  <c:v>17</c:v>
                </c:pt>
                <c:pt idx="5">
                  <c:v>4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total interpellations</c:v>
                </c:pt>
              </c:strCache>
            </c:strRef>
          </c:tx>
          <c:invertIfNegative val="0"/>
          <c:cat>
            <c:strRef>
              <c:f>Feuil1!$A$2:$A$12</c:f>
              <c:strCache>
                <c:ptCount val="11"/>
                <c:pt idx="0">
                  <c:v>ICR</c:v>
                </c:pt>
                <c:pt idx="1">
                  <c:v>CEA</c:v>
                </c:pt>
                <c:pt idx="2">
                  <c:v>verif.conso alcool</c:v>
                </c:pt>
                <c:pt idx="3">
                  <c:v>ILE</c:v>
                </c:pt>
                <c:pt idx="4">
                  <c:v>ILS</c:v>
                </c:pt>
                <c:pt idx="5">
                  <c:v>IPM</c:v>
                </c:pt>
                <c:pt idx="6">
                  <c:v>dégradation </c:v>
                </c:pt>
                <c:pt idx="7">
                  <c:v>vol</c:v>
                </c:pt>
                <c:pt idx="8">
                  <c:v>vente sauvette</c:v>
                </c:pt>
                <c:pt idx="9">
                  <c:v>individu suspect</c:v>
                </c:pt>
                <c:pt idx="10">
                  <c:v>violences </c:v>
                </c:pt>
              </c:strCache>
            </c:strRef>
          </c:cat>
          <c:val>
            <c:numRef>
              <c:f>Feuil1!$C$2:$C$12</c:f>
              <c:numCache>
                <c:formatCode>General</c:formatCode>
                <c:ptCount val="11"/>
                <c:pt idx="0">
                  <c:v>32</c:v>
                </c:pt>
                <c:pt idx="1">
                  <c:v>8</c:v>
                </c:pt>
                <c:pt idx="2">
                  <c:v>19</c:v>
                </c:pt>
                <c:pt idx="3">
                  <c:v>3</c:v>
                </c:pt>
                <c:pt idx="4">
                  <c:v>92</c:v>
                </c:pt>
                <c:pt idx="5">
                  <c:v>10</c:v>
                </c:pt>
                <c:pt idx="6">
                  <c:v>7</c:v>
                </c:pt>
                <c:pt idx="7">
                  <c:v>11</c:v>
                </c:pt>
                <c:pt idx="8">
                  <c:v>3</c:v>
                </c:pt>
                <c:pt idx="9">
                  <c:v>2</c:v>
                </c:pt>
                <c:pt idx="10">
                  <c:v>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228288"/>
        <c:axId val="33229824"/>
      </c:barChart>
      <c:catAx>
        <c:axId val="33228288"/>
        <c:scaling>
          <c:orientation val="minMax"/>
        </c:scaling>
        <c:delete val="0"/>
        <c:axPos val="b"/>
        <c:majorTickMark val="out"/>
        <c:minorTickMark val="none"/>
        <c:tickLblPos val="nextTo"/>
        <c:crossAx val="33229824"/>
        <c:crosses val="autoZero"/>
        <c:auto val="1"/>
        <c:lblAlgn val="ctr"/>
        <c:lblOffset val="100"/>
        <c:noMultiLvlLbl val="0"/>
      </c:catAx>
      <c:valAx>
        <c:axId val="3322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228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Procès verbaux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Feuil1!$A$2:$A$8</c:f>
              <c:strCache>
                <c:ptCount val="7"/>
                <c:pt idx="0">
                  <c:v>conso alcool</c:v>
                </c:pt>
                <c:pt idx="1">
                  <c:v>environnement </c:v>
                </c:pt>
                <c:pt idx="2">
                  <c:v>divagation animaux </c:v>
                </c:pt>
                <c:pt idx="3">
                  <c:v>occupation domaine Public</c:v>
                </c:pt>
                <c:pt idx="4">
                  <c:v>tapage </c:v>
                </c:pt>
                <c:pt idx="5">
                  <c:v>fermeture tardive </c:v>
                </c:pt>
                <c:pt idx="6">
                  <c:v>ICR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52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4">
                  <c:v>7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total Procès verbaux</c:v>
                </c:pt>
              </c:strCache>
            </c:strRef>
          </c:tx>
          <c:invertIfNegative val="0"/>
          <c:cat>
            <c:strRef>
              <c:f>Feuil1!$A$2:$A$8</c:f>
              <c:strCache>
                <c:ptCount val="7"/>
                <c:pt idx="0">
                  <c:v>conso alcool</c:v>
                </c:pt>
                <c:pt idx="1">
                  <c:v>environnement </c:v>
                </c:pt>
                <c:pt idx="2">
                  <c:v>divagation animaux </c:v>
                </c:pt>
                <c:pt idx="3">
                  <c:v>occupation domaine Public</c:v>
                </c:pt>
                <c:pt idx="4">
                  <c:v>tapage </c:v>
                </c:pt>
                <c:pt idx="5">
                  <c:v>fermeture tardive </c:v>
                </c:pt>
                <c:pt idx="6">
                  <c:v>ICR</c:v>
                </c:pt>
              </c:strCache>
            </c:strRef>
          </c:cat>
          <c:val>
            <c:numRef>
              <c:f>Feuil1!$C$2:$C$8</c:f>
              <c:numCache>
                <c:formatCode>General</c:formatCode>
                <c:ptCount val="7"/>
                <c:pt idx="0">
                  <c:v>243</c:v>
                </c:pt>
                <c:pt idx="1">
                  <c:v>33</c:v>
                </c:pt>
                <c:pt idx="2">
                  <c:v>3</c:v>
                </c:pt>
                <c:pt idx="3">
                  <c:v>12</c:v>
                </c:pt>
                <c:pt idx="4">
                  <c:v>14</c:v>
                </c:pt>
                <c:pt idx="5">
                  <c:v>16</c:v>
                </c:pt>
                <c:pt idx="6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277824"/>
        <c:axId val="33279360"/>
      </c:barChart>
      <c:catAx>
        <c:axId val="33277824"/>
        <c:scaling>
          <c:orientation val="minMax"/>
        </c:scaling>
        <c:delete val="0"/>
        <c:axPos val="b"/>
        <c:majorTickMark val="out"/>
        <c:minorTickMark val="none"/>
        <c:tickLblPos val="nextTo"/>
        <c:crossAx val="33279360"/>
        <c:crosses val="autoZero"/>
        <c:auto val="1"/>
        <c:lblAlgn val="ctr"/>
        <c:lblOffset val="100"/>
        <c:noMultiLvlLbl val="0"/>
      </c:catAx>
      <c:valAx>
        <c:axId val="33279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2778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F72675-54AF-4CE9-9FCE-305560C11A42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E30A97-8FFF-4CA2-9AA1-A8E9314749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F72675-54AF-4CE9-9FCE-305560C11A42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30A97-8FFF-4CA2-9AA1-A8E9314749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F72675-54AF-4CE9-9FCE-305560C11A42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30A97-8FFF-4CA2-9AA1-A8E9314749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F72675-54AF-4CE9-9FCE-305560C11A42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30A97-8FFF-4CA2-9AA1-A8E93147496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F72675-54AF-4CE9-9FCE-305560C11A42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30A97-8FFF-4CA2-9AA1-A8E93147496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F72675-54AF-4CE9-9FCE-305560C11A42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30A97-8FFF-4CA2-9AA1-A8E93147496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F72675-54AF-4CE9-9FCE-305560C11A42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30A97-8FFF-4CA2-9AA1-A8E93147496F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F72675-54AF-4CE9-9FCE-305560C11A42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30A97-8FFF-4CA2-9AA1-A8E93147496F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F72675-54AF-4CE9-9FCE-305560C11A42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30A97-8FFF-4CA2-9AA1-A8E9314749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FF72675-54AF-4CE9-9FCE-305560C11A42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30A97-8FFF-4CA2-9AA1-A8E93147496F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F72675-54AF-4CE9-9FCE-305560C11A42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E30A97-8FFF-4CA2-9AA1-A8E93147496F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FF72675-54AF-4CE9-9FCE-305560C11A42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6E30A97-8FFF-4CA2-9AA1-A8E93147496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7772400" cy="1305490"/>
          </a:xfrm>
        </p:spPr>
        <p:txBody>
          <a:bodyPr>
            <a:noAutofit/>
          </a:bodyPr>
          <a:lstStyle/>
          <a:p>
            <a:pPr algn="ctr"/>
            <a:r>
              <a:rPr lang="fr-FR" sz="6600" b="0" i="1" dirty="0" smtClean="0">
                <a:solidFill>
                  <a:schemeClr val="tx1"/>
                </a:solidFill>
              </a:rPr>
              <a:t>POLICE MUNICIPALE</a:t>
            </a:r>
            <a:endParaRPr lang="fr-FR" sz="6600" b="0" i="1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04" y="3645024"/>
            <a:ext cx="6336792" cy="1322832"/>
          </a:xfrm>
          <a:prstGeom prst="rect">
            <a:avLst/>
          </a:prstGeom>
        </p:spPr>
      </p:pic>
      <p:pic>
        <p:nvPicPr>
          <p:cNvPr id="5122" name="Picture 2" descr="http://www.gklaboutique.fr/img/p/430-1236-thickbo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1920478" cy="192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0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76470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LES MOYENS MATERIELS</a:t>
            </a:r>
            <a:endParaRPr lang="fr-FR" sz="4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72413" y="1412776"/>
            <a:ext cx="89289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400" dirty="0" smtClean="0"/>
              <a:t>6 véhicules légers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400" dirty="0" smtClean="0"/>
              <a:t>2 scooters 125 Cc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400" dirty="0"/>
              <a:t>3</a:t>
            </a:r>
            <a:r>
              <a:rPr lang="fr-FR" sz="4400" dirty="0" smtClean="0"/>
              <a:t> scooters 50 Cc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400" dirty="0" smtClean="0"/>
              <a:t>12 terminaux de verbalisation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400" dirty="0" smtClean="0"/>
              <a:t>33 radios numériques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400" dirty="0" smtClean="0"/>
              <a:t>3 Ethylomètres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400" dirty="0" smtClean="0"/>
              <a:t>1 Cinémomètre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425052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sz="5400" dirty="0" smtClean="0"/>
              <a:t>Les moyens de défense</a:t>
            </a:r>
            <a:endParaRPr lang="fr-FR" sz="5400" dirty="0"/>
          </a:p>
        </p:txBody>
      </p:sp>
      <p:sp>
        <p:nvSpPr>
          <p:cNvPr id="3" name="ZoneTexte 2"/>
          <p:cNvSpPr txBox="1"/>
          <p:nvPr/>
        </p:nvSpPr>
        <p:spPr>
          <a:xfrm>
            <a:off x="594859" y="1484784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moyens de défense</a:t>
            </a:r>
          </a:p>
          <a:p>
            <a:r>
              <a:rPr lang="fr-FR" dirty="0" smtClean="0"/>
              <a:t>Gilet pare balle individuel</a:t>
            </a:r>
          </a:p>
          <a:p>
            <a:r>
              <a:rPr lang="fr-FR" dirty="0" smtClean="0"/>
              <a:t>Boucliers et casques de protection</a:t>
            </a:r>
            <a:endParaRPr lang="fr-FR" dirty="0"/>
          </a:p>
          <a:p>
            <a:r>
              <a:rPr lang="fr-FR" dirty="0" smtClean="0"/>
              <a:t>Revolvers calibre 38</a:t>
            </a:r>
          </a:p>
          <a:p>
            <a:r>
              <a:rPr lang="fr-FR" dirty="0" smtClean="0"/>
              <a:t>Lanceur de Balles de défense (Flasball)</a:t>
            </a:r>
          </a:p>
          <a:p>
            <a:r>
              <a:rPr lang="fr-FR" dirty="0" smtClean="0"/>
              <a:t>Pistolet à impulsion électrique </a:t>
            </a:r>
          </a:p>
          <a:p>
            <a:r>
              <a:rPr lang="fr-FR" dirty="0" smtClean="0"/>
              <a:t>Bâtons de défense: Tonfa, Matraque</a:t>
            </a:r>
          </a:p>
          <a:p>
            <a:r>
              <a:rPr lang="fr-FR" dirty="0" smtClean="0"/>
              <a:t>Générateur de gaz incapacitant: Projecteurs Lacrymogène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4222507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Unité Cynotechnique: à compter du 1 Aout 2015</a:t>
            </a:r>
          </a:p>
          <a:p>
            <a:endParaRPr lang="fr-FR" dirty="0" smtClean="0"/>
          </a:p>
          <a:p>
            <a:r>
              <a:rPr lang="fr-FR" dirty="0" smtClean="0"/>
              <a:t>Le service de la Police Municipale sera rejoint par 3 auxiliaires canins formés à la défense </a:t>
            </a:r>
            <a:r>
              <a:rPr lang="fr-FR" smtClean="0"/>
              <a:t>des personnes et des biens.</a:t>
            </a:r>
            <a:endParaRPr lang="fr-FR" dirty="0"/>
          </a:p>
        </p:txBody>
      </p:sp>
      <p:pic>
        <p:nvPicPr>
          <p:cNvPr id="3074" name="Picture 2" descr="http://www.1clipart.com/clipart/law/police/17-46216306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0808"/>
            <a:ext cx="23812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4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548680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Les priorités de la Police Municipale en terme de Politique sécuritaire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91614" y="249289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Assurer une Police de Proximité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17442" y="286092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Ilotage, prise de contact, prévention des actes d’incivisme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537286" y="4997913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Depuis le 01/01/2015,</a:t>
            </a:r>
          </a:p>
          <a:p>
            <a:r>
              <a:rPr lang="fr-FR" dirty="0" smtClean="0"/>
              <a:t>438 mises en fourrière</a:t>
            </a:r>
          </a:p>
          <a:p>
            <a:r>
              <a:rPr lang="fr-FR" dirty="0" smtClean="0"/>
              <a:t>10500 procès-verbaux dressés</a:t>
            </a:r>
          </a:p>
          <a:p>
            <a:r>
              <a:rPr lang="fr-FR" dirty="0" smtClean="0"/>
              <a:t>72 opérations de contrôles routiers avec mesures de vitesse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126367" y="3396343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Agir sur les points de fixation de la délinquance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259632" y="3765675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Du le 01/01/2015 au 31/08/2015, 209 interpellations effectuées par la PM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538300" y="436510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Agir sur l’incivisme lié au stationnement gênant et le non respect de code de la route</a:t>
            </a:r>
            <a:endParaRPr lang="fr-FR" b="1" dirty="0"/>
          </a:p>
        </p:txBody>
      </p:sp>
      <p:pic>
        <p:nvPicPr>
          <p:cNvPr id="2050" name="Picture 2" descr="http://www.gifmania.com.au/Animated-Gifs-People/Animations-Professions/Animated-Images-Policemen/Policeman-With-Megaphone-6048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6473"/>
            <a:ext cx="1312540" cy="131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54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ivry-gargan.fr/wp-content/uploads/2015/05/plan-conseil-quart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4975"/>
            <a:ext cx="85689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267744" y="15350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QUARTIER CENTRE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15083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Notre action sur votre quartier (40)</a:t>
            </a:r>
            <a:endParaRPr lang="fr-FR" dirty="0"/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2188052636"/>
              </p:ext>
            </p:extLst>
          </p:nvPr>
        </p:nvGraphicFramePr>
        <p:xfrm>
          <a:off x="251520" y="1340768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38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Procès verbaux avec présentation 			au tribunal (73)</a:t>
            </a:r>
            <a:endParaRPr lang="fr-FR" dirty="0"/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1274786792"/>
              </p:ext>
            </p:extLst>
          </p:nvPr>
        </p:nvGraphicFramePr>
        <p:xfrm>
          <a:off x="251520" y="1340768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211960" y="629355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99 prescriptions de mise en fourrière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320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1449507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/>
              <a:t>Les Projets à venir en concertation avec les conseils de quartiers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2" y="2492896"/>
            <a:ext cx="8964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dirty="0" smtClean="0"/>
              <a:t>Un diagnostic de sécurité de votre quartier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dirty="0" smtClean="0"/>
              <a:t>Les voisins vigilants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4774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764704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dirty="0"/>
              <a:t>Un diagnostic de sécurité de votre </a:t>
            </a:r>
            <a:r>
              <a:rPr lang="fr-FR" sz="3200" dirty="0" smtClean="0"/>
              <a:t>quartier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3200" dirty="0"/>
          </a:p>
          <a:p>
            <a:pPr algn="just"/>
            <a:r>
              <a:rPr lang="fr-FR" sz="3200" dirty="0" smtClean="0"/>
              <a:t>Disposer de votre ressenti sur le quartier afin de définir les axes prioritaires en terme de politique de sécurité.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3513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404664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4000" dirty="0"/>
              <a:t>Les voisins vigilants</a:t>
            </a:r>
          </a:p>
        </p:txBody>
      </p:sp>
      <p:sp>
        <p:nvSpPr>
          <p:cNvPr id="3" name="AutoShape 4" descr="Résultat de recherche d'images pour &quot;voisins vigilants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8" name="Picture 6" descr="http://www.voisinsvigilants.org/download/index/doc/visuel_voisins_vigila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12550"/>
            <a:ext cx="6848826" cy="491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72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95936" y="2204864"/>
            <a:ext cx="4968552" cy="1454888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Création d’un réseau de plusieurs communautés d’administrés vigilants </a:t>
            </a:r>
            <a:endParaRPr lang="fr-FR" sz="2800" dirty="0"/>
          </a:p>
        </p:txBody>
      </p:sp>
      <p:pic>
        <p:nvPicPr>
          <p:cNvPr id="4" name="Picture 6" descr="http://www.voisinsvigilants.org/download/index/doc/visuel_voisins_vigila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2886"/>
            <a:ext cx="1728192" cy="123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536" y="4010739"/>
            <a:ext cx="63367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 smtClean="0"/>
              <a:t>Délinquance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 smtClean="0"/>
              <a:t>Stationnement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 smtClean="0"/>
              <a:t>Problématique de voirie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 smtClean="0"/>
              <a:t>Dysfonctionnements </a:t>
            </a:r>
          </a:p>
          <a:p>
            <a:endParaRPr lang="fr-FR" dirty="0"/>
          </a:p>
        </p:txBody>
      </p:sp>
      <p:pic>
        <p:nvPicPr>
          <p:cNvPr id="5122" name="Picture 2" descr="http://img.over-blog-kiwi.com/0/19/51/34/20150306/ob_6c5322_logo-gif-anti-cambriola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5718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09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305490"/>
          </a:xfrm>
        </p:spPr>
        <p:txBody>
          <a:bodyPr>
            <a:normAutofit/>
          </a:bodyPr>
          <a:lstStyle/>
          <a:p>
            <a:pPr algn="ctr"/>
            <a:r>
              <a:rPr lang="fr-FR" sz="6600" u="sng" dirty="0" smtClean="0"/>
              <a:t>Les effectifs</a:t>
            </a:r>
            <a:endParaRPr lang="fr-FR" sz="6600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7772400" cy="1199704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 smtClean="0"/>
              <a:t>52 agents au service de la sécurité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696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klaboutique.fr/img/p/430-1236-thickbox.jpg"/>
          <p:cNvPicPr>
            <a:picLocks noChangeAspect="1" noChangeArrowheads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t="6228" r="2319" b="8235"/>
          <a:stretch/>
        </p:blipFill>
        <p:spPr bwMode="auto">
          <a:xfrm>
            <a:off x="1372680" y="116632"/>
            <a:ext cx="7098095" cy="6309320"/>
          </a:xfrm>
          <a:prstGeom prst="flowChartPreparati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7504" y="260648"/>
            <a:ext cx="21082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 smtClean="0"/>
              <a:t>FIN</a:t>
            </a:r>
            <a:endParaRPr lang="fr-FR" sz="9600" b="1" dirty="0"/>
          </a:p>
        </p:txBody>
      </p:sp>
    </p:spTree>
    <p:extLst>
      <p:ext uri="{BB962C8B-B14F-4D97-AF65-F5344CB8AC3E}">
        <p14:creationId xmlns:p14="http://schemas.microsoft.com/office/powerpoint/2010/main" val="10128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640960" cy="2699872"/>
          </a:xfrm>
        </p:spPr>
        <p:txBody>
          <a:bodyPr>
            <a:noAutofit/>
          </a:bodyPr>
          <a:lstStyle/>
          <a:p>
            <a:pPr algn="l"/>
            <a:r>
              <a:rPr lang="fr-FR" sz="4400" dirty="0" smtClean="0"/>
              <a:t>24 Policiers Municipaux</a:t>
            </a:r>
            <a:br>
              <a:rPr lang="fr-FR" sz="4400" dirty="0" smtClean="0"/>
            </a:br>
            <a:r>
              <a:rPr lang="fr-FR" sz="4400" dirty="0" smtClean="0"/>
              <a:t>9  A.S.V.P</a:t>
            </a:r>
            <a:br>
              <a:rPr lang="fr-FR" sz="4400" dirty="0" smtClean="0"/>
            </a:br>
            <a:r>
              <a:rPr lang="fr-FR" sz="4400" dirty="0" smtClean="0"/>
              <a:t>18 agents de sécurité école</a:t>
            </a:r>
            <a:br>
              <a:rPr lang="fr-FR" sz="4400" dirty="0" smtClean="0"/>
            </a:br>
            <a:r>
              <a:rPr lang="fr-FR" sz="4400" dirty="0" smtClean="0"/>
              <a:t>1 Coordinatrice administrative</a:t>
            </a:r>
            <a:endParaRPr lang="fr-FR" sz="4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67944" y="4077072"/>
            <a:ext cx="4572000" cy="1454888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 smtClean="0"/>
              <a:t>La Police Municipale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38243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75656" y="620688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i="1" dirty="0" smtClean="0"/>
              <a:t>Le Fonctionnement </a:t>
            </a:r>
            <a:endParaRPr lang="fr-FR" sz="44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2" y="1844824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/>
              <a:t>7 jours sur 7</a:t>
            </a:r>
          </a:p>
          <a:p>
            <a:pPr algn="ctr"/>
            <a:endParaRPr lang="fr-FR" sz="6600" dirty="0"/>
          </a:p>
          <a:p>
            <a:pPr algn="ctr"/>
            <a:r>
              <a:rPr lang="fr-FR" sz="6600" dirty="0" smtClean="0"/>
              <a:t>De 7h00 à 1h00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7642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bestofmicro.com/Logo-Numero-Vert,S-A-5933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" y="2594709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251520" y="98072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sz="6000" dirty="0" smtClean="0"/>
              <a:t>Un numéro unique</a:t>
            </a:r>
            <a:endParaRPr lang="fr-FR" sz="6000" dirty="0"/>
          </a:p>
        </p:txBody>
      </p:sp>
      <p:sp>
        <p:nvSpPr>
          <p:cNvPr id="4" name="ZoneTexte 3"/>
          <p:cNvSpPr txBox="1"/>
          <p:nvPr/>
        </p:nvSpPr>
        <p:spPr>
          <a:xfrm>
            <a:off x="1763688" y="270892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/>
              <a:t>0800.00.22.93</a:t>
            </a:r>
            <a:endParaRPr lang="fr-FR" sz="7200" b="1" dirty="0"/>
          </a:p>
        </p:txBody>
      </p:sp>
    </p:spTree>
    <p:extLst>
      <p:ext uri="{BB962C8B-B14F-4D97-AF65-F5344CB8AC3E}">
        <p14:creationId xmlns:p14="http://schemas.microsoft.com/office/powerpoint/2010/main" val="716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400" dirty="0" smtClean="0"/>
              <a:t>2 unités de surveillance et d’intervention</a:t>
            </a:r>
            <a:endParaRPr lang="fr-FR" sz="4400" dirty="0"/>
          </a:p>
        </p:txBody>
      </p:sp>
      <p:sp>
        <p:nvSpPr>
          <p:cNvPr id="3" name="ZoneTexte 2"/>
          <p:cNvSpPr txBox="1"/>
          <p:nvPr/>
        </p:nvSpPr>
        <p:spPr>
          <a:xfrm>
            <a:off x="1187624" y="2204864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Chaque unité est composée de:</a:t>
            </a:r>
          </a:p>
          <a:p>
            <a:endParaRPr lang="fr-FR" sz="3600" b="1" dirty="0"/>
          </a:p>
          <a:p>
            <a:r>
              <a:rPr lang="fr-FR" sz="3600" b="1" dirty="0" smtClean="0"/>
              <a:t>10 Policiers </a:t>
            </a:r>
            <a:r>
              <a:rPr lang="fr-FR" sz="3600" b="1" dirty="0"/>
              <a:t>M</a:t>
            </a:r>
            <a:r>
              <a:rPr lang="fr-FR" sz="3600" b="1" dirty="0" smtClean="0"/>
              <a:t>unicipaux</a:t>
            </a:r>
          </a:p>
          <a:p>
            <a:r>
              <a:rPr lang="fr-FR" sz="3600" b="1" dirty="0" smtClean="0"/>
              <a:t>5   A.S.V.P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5161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764704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L’agent de Police Municipale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1043608" y="1844824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Qui est-il ?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3068960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Agent de Police </a:t>
            </a:r>
            <a:r>
              <a:rPr lang="fr-FR" sz="2400" smtClean="0"/>
              <a:t>Judiciaire Adjoint agréé </a:t>
            </a:r>
            <a:r>
              <a:rPr lang="fr-FR" sz="2400" dirty="0" smtClean="0"/>
              <a:t>et assermenté</a:t>
            </a:r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 smtClean="0"/>
              <a:t>Il constate toutes les infractions contraventionnelles, délictuelles et criminelles.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 smtClean="0"/>
              <a:t>Les constatations de l’agent de Police Municipale font foi jusqu’à preuve du contraire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1302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764704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L’ A.S.V.P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1043608" y="1844824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Qui est-il ?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374441" y="2619336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Agent territorial assermenté </a:t>
            </a:r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 smtClean="0"/>
              <a:t>Il constate toutes les infractions contraventionnelles aux stationnements.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400" dirty="0" smtClean="0"/>
              <a:t>Il veille via le système de vidéo protection aux déclenchements des interventions des Policiers Municipaux et autres services de Police en cas de constatations d’infractions.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4759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764704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L’ A.S.E</a:t>
            </a:r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1043608" y="1844824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Qui est-il ?</a:t>
            </a:r>
            <a:endParaRPr lang="fr-FR" sz="4400" dirty="0"/>
          </a:p>
        </p:txBody>
      </p:sp>
      <p:sp>
        <p:nvSpPr>
          <p:cNvPr id="7" name="ZoneTexte 6"/>
          <p:cNvSpPr txBox="1"/>
          <p:nvPr/>
        </p:nvSpPr>
        <p:spPr>
          <a:xfrm>
            <a:off x="374441" y="2619336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Agent territorial  sous contrat</a:t>
            </a:r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 smtClean="0"/>
              <a:t>Par sa présence, l’agent de sécurité école veille à la traversée des piétons aux abords des établissements scolaires.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 smtClean="0"/>
              <a:t>Il ne dispose d’aucun pouvoir de Police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3306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1761</TotalTime>
  <Words>439</Words>
  <Application>Microsoft Office PowerPoint</Application>
  <PresentationFormat>Affichage à l'écran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Rotonde</vt:lpstr>
      <vt:lpstr>POLICE MUNICIPALE</vt:lpstr>
      <vt:lpstr>Les effectifs</vt:lpstr>
      <vt:lpstr>24 Policiers Municipaux 9  A.S.V.P 18 agents de sécurité école 1 Coordinatrice administrative</vt:lpstr>
      <vt:lpstr>Présentation PowerPoint</vt:lpstr>
      <vt:lpstr>Présentation PowerPoint</vt:lpstr>
      <vt:lpstr>2 unités de surveillance et d’intervention</vt:lpstr>
      <vt:lpstr>Présentation PowerPoint</vt:lpstr>
      <vt:lpstr>Présentation PowerPoint</vt:lpstr>
      <vt:lpstr>Présentation PowerPoint</vt:lpstr>
      <vt:lpstr>Présentation PowerPoint</vt:lpstr>
      <vt:lpstr>Les moyens de défense</vt:lpstr>
      <vt:lpstr>Présentation PowerPoint</vt:lpstr>
      <vt:lpstr>Présentation PowerPoint</vt:lpstr>
      <vt:lpstr>Notre action sur votre quartier (40)</vt:lpstr>
      <vt:lpstr>Procès verbaux avec présentation    au tribunal (73)</vt:lpstr>
      <vt:lpstr>Les Projets à venir en concertation avec les conseils de quartiers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Piccinini Romain</dc:creator>
  <cp:lastModifiedBy>Piccinini Romain</cp:lastModifiedBy>
  <cp:revision>28</cp:revision>
  <cp:lastPrinted>2015-09-21T11:54:37Z</cp:lastPrinted>
  <dcterms:created xsi:type="dcterms:W3CDTF">2015-06-21T13:06:25Z</dcterms:created>
  <dcterms:modified xsi:type="dcterms:W3CDTF">2015-09-24T05:33:42Z</dcterms:modified>
</cp:coreProperties>
</file>