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notesMasterIdLst>
    <p:notesMasterId r:id="rId25"/>
  </p:notesMasterIdLst>
  <p:sldIdLst>
    <p:sldId id="256" r:id="rId2"/>
    <p:sldId id="406" r:id="rId3"/>
    <p:sldId id="416" r:id="rId4"/>
    <p:sldId id="418" r:id="rId5"/>
    <p:sldId id="417" r:id="rId6"/>
    <p:sldId id="422" r:id="rId7"/>
    <p:sldId id="420" r:id="rId8"/>
    <p:sldId id="258" r:id="rId9"/>
    <p:sldId id="267" r:id="rId10"/>
    <p:sldId id="269" r:id="rId11"/>
    <p:sldId id="409" r:id="rId12"/>
    <p:sldId id="264" r:id="rId13"/>
    <p:sldId id="407" r:id="rId14"/>
    <p:sldId id="263" r:id="rId15"/>
    <p:sldId id="266" r:id="rId16"/>
    <p:sldId id="423" r:id="rId17"/>
    <p:sldId id="412" r:id="rId18"/>
    <p:sldId id="421" r:id="rId19"/>
    <p:sldId id="419" r:id="rId20"/>
    <p:sldId id="413" r:id="rId21"/>
    <p:sldId id="414" r:id="rId22"/>
    <p:sldId id="415" r:id="rId23"/>
    <p:sldId id="411" r:id="rId24"/>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D974222-AF88-4569-BDC2-D50109757D72}" type="datetimeFigureOut">
              <a:rPr lang="fr-FR" smtClean="0"/>
              <a:t>14/03/2025</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8543A45-CBCF-423C-A766-B63250F27760}" type="slidenum">
              <a:rPr lang="fr-FR" smtClean="0"/>
              <a:t>‹N°›</a:t>
            </a:fld>
            <a:endParaRPr lang="fr-FR"/>
          </a:p>
        </p:txBody>
      </p:sp>
    </p:spTree>
    <p:extLst>
      <p:ext uri="{BB962C8B-B14F-4D97-AF65-F5344CB8AC3E}">
        <p14:creationId xmlns:p14="http://schemas.microsoft.com/office/powerpoint/2010/main" val="1022350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8543A45-CBCF-423C-A766-B63250F27760}" type="slidenum">
              <a:rPr lang="fr-FR" smtClean="0"/>
              <a:t>3</a:t>
            </a:fld>
            <a:endParaRPr lang="fr-FR"/>
          </a:p>
        </p:txBody>
      </p:sp>
    </p:spTree>
    <p:extLst>
      <p:ext uri="{BB962C8B-B14F-4D97-AF65-F5344CB8AC3E}">
        <p14:creationId xmlns:p14="http://schemas.microsoft.com/office/powerpoint/2010/main" val="2314067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1AEFD2-9C72-44D7-AEFC-5E1DADBE606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2079307-DEE7-400E-98FB-DC9585FCB4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C50A9D9-7E7F-4513-A12C-E96464256529}"/>
              </a:ext>
            </a:extLst>
          </p:cNvPr>
          <p:cNvSpPr>
            <a:spLocks noGrp="1"/>
          </p:cNvSpPr>
          <p:nvPr>
            <p:ph type="dt" sz="half" idx="10"/>
          </p:nvPr>
        </p:nvSpPr>
        <p:spPr/>
        <p:txBody>
          <a:bodyPr/>
          <a:lstStyle/>
          <a:p>
            <a:fld id="{B61BEF0D-F0BB-DE4B-95CE-6DB70DBA9567}" type="datetimeFigureOut">
              <a:rPr lang="en-US" smtClean="0"/>
              <a:pPr/>
              <a:t>3/14/2025</a:t>
            </a:fld>
            <a:endParaRPr lang="en-US" dirty="0"/>
          </a:p>
        </p:txBody>
      </p:sp>
      <p:sp>
        <p:nvSpPr>
          <p:cNvPr id="5" name="Espace réservé du pied de page 4">
            <a:extLst>
              <a:ext uri="{FF2B5EF4-FFF2-40B4-BE49-F238E27FC236}">
                <a16:creationId xmlns:a16="http://schemas.microsoft.com/office/drawing/2014/main" id="{BC1D252D-5993-4DC4-8F3D-47E45AE06784}"/>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36495A82-9963-446D-B642-4C4065466C20}"/>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85432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C6024C-62A8-4605-839D-D8194460376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836F1C8-0659-42A3-BC72-2C7E15420BCE}"/>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1311F68-48CA-4E22-B1B5-86DE00504B8A}"/>
              </a:ext>
            </a:extLst>
          </p:cNvPr>
          <p:cNvSpPr>
            <a:spLocks noGrp="1"/>
          </p:cNvSpPr>
          <p:nvPr>
            <p:ph type="dt" sz="half" idx="10"/>
          </p:nvPr>
        </p:nvSpPr>
        <p:spPr/>
        <p:txBody>
          <a:bodyPr/>
          <a:lstStyle/>
          <a:p>
            <a:fld id="{B61BEF0D-F0BB-DE4B-95CE-6DB70DBA9567}" type="datetimeFigureOut">
              <a:rPr lang="en-US" smtClean="0"/>
              <a:pPr/>
              <a:t>3/14/2025</a:t>
            </a:fld>
            <a:endParaRPr lang="en-US" dirty="0"/>
          </a:p>
        </p:txBody>
      </p:sp>
      <p:sp>
        <p:nvSpPr>
          <p:cNvPr id="5" name="Espace réservé du pied de page 4">
            <a:extLst>
              <a:ext uri="{FF2B5EF4-FFF2-40B4-BE49-F238E27FC236}">
                <a16:creationId xmlns:a16="http://schemas.microsoft.com/office/drawing/2014/main" id="{120D0303-5A44-48E1-A256-41354D27B888}"/>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96FD1D53-1999-4BBD-AC21-276FFEE1C105}"/>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7238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EEBB868-940E-41D0-989C-35C3B147DE0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01715F9-D49F-4617-8AB8-FCDA034AF907}"/>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FCFF682-A431-43B4-A080-02EBF089D5E5}"/>
              </a:ext>
            </a:extLst>
          </p:cNvPr>
          <p:cNvSpPr>
            <a:spLocks noGrp="1"/>
          </p:cNvSpPr>
          <p:nvPr>
            <p:ph type="dt" sz="half" idx="10"/>
          </p:nvPr>
        </p:nvSpPr>
        <p:spPr/>
        <p:txBody>
          <a:bodyPr/>
          <a:lstStyle/>
          <a:p>
            <a:fld id="{B61BEF0D-F0BB-DE4B-95CE-6DB70DBA9567}" type="datetimeFigureOut">
              <a:rPr lang="en-US" smtClean="0"/>
              <a:pPr/>
              <a:t>3/14/2025</a:t>
            </a:fld>
            <a:endParaRPr lang="en-US" dirty="0"/>
          </a:p>
        </p:txBody>
      </p:sp>
      <p:sp>
        <p:nvSpPr>
          <p:cNvPr id="5" name="Espace réservé du pied de page 4">
            <a:extLst>
              <a:ext uri="{FF2B5EF4-FFF2-40B4-BE49-F238E27FC236}">
                <a16:creationId xmlns:a16="http://schemas.microsoft.com/office/drawing/2014/main" id="{6523B25F-B40D-4B6D-8E44-2889D610D6D4}"/>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AC2609B1-B9A0-452D-AA9F-F9F6B3FA89A7}"/>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56312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F2A8C0-673D-4B5C-AFC1-8119CCF5AA4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CEFF133-2E0B-4778-816A-C7EAA3109F4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4DE9F8A-FCE0-4535-AC44-9E6ADD4FE293}"/>
              </a:ext>
            </a:extLst>
          </p:cNvPr>
          <p:cNvSpPr>
            <a:spLocks noGrp="1"/>
          </p:cNvSpPr>
          <p:nvPr>
            <p:ph type="dt" sz="half" idx="10"/>
          </p:nvPr>
        </p:nvSpPr>
        <p:spPr/>
        <p:txBody>
          <a:bodyPr/>
          <a:lstStyle/>
          <a:p>
            <a:fld id="{B61BEF0D-F0BB-DE4B-95CE-6DB70DBA9567}" type="datetimeFigureOut">
              <a:rPr lang="en-US" smtClean="0"/>
              <a:pPr/>
              <a:t>3/14/2025</a:t>
            </a:fld>
            <a:endParaRPr lang="en-US" dirty="0"/>
          </a:p>
        </p:txBody>
      </p:sp>
      <p:sp>
        <p:nvSpPr>
          <p:cNvPr id="5" name="Espace réservé du pied de page 4">
            <a:extLst>
              <a:ext uri="{FF2B5EF4-FFF2-40B4-BE49-F238E27FC236}">
                <a16:creationId xmlns:a16="http://schemas.microsoft.com/office/drawing/2014/main" id="{BDFE7CA5-700F-40A6-A068-EDA90EA28096}"/>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43B57735-07F1-4877-81D1-C3BFD764AB69}"/>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89081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F94EFD-000F-456C-B834-28A3B99BAA6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13F606A-6441-43FE-9D06-38667BCC65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39D16698-6CAE-4581-974F-406B5C46C7DC}"/>
              </a:ext>
            </a:extLst>
          </p:cNvPr>
          <p:cNvSpPr>
            <a:spLocks noGrp="1"/>
          </p:cNvSpPr>
          <p:nvPr>
            <p:ph type="dt" sz="half" idx="10"/>
          </p:nvPr>
        </p:nvSpPr>
        <p:spPr/>
        <p:txBody>
          <a:bodyPr/>
          <a:lstStyle/>
          <a:p>
            <a:fld id="{B61BEF0D-F0BB-DE4B-95CE-6DB70DBA9567}" type="datetimeFigureOut">
              <a:rPr lang="en-US" smtClean="0"/>
              <a:pPr/>
              <a:t>3/14/2025</a:t>
            </a:fld>
            <a:endParaRPr lang="en-US" dirty="0"/>
          </a:p>
        </p:txBody>
      </p:sp>
      <p:sp>
        <p:nvSpPr>
          <p:cNvPr id="5" name="Espace réservé du pied de page 4">
            <a:extLst>
              <a:ext uri="{FF2B5EF4-FFF2-40B4-BE49-F238E27FC236}">
                <a16:creationId xmlns:a16="http://schemas.microsoft.com/office/drawing/2014/main" id="{6A85B6EC-0B1D-470A-8656-7C900B6047ED}"/>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19C1E12A-0BF6-4D66-8120-5A5149BC3DBC}"/>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96088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A77363-B44E-40C5-BE24-DD776C53275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87FFCEB-C622-4506-94F0-04ADD082887A}"/>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DA6F29D-A2ED-4461-A717-A5AC19B1374B}"/>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67ADA63-599B-4978-87AD-8B48FAE14B5E}"/>
              </a:ext>
            </a:extLst>
          </p:cNvPr>
          <p:cNvSpPr>
            <a:spLocks noGrp="1"/>
          </p:cNvSpPr>
          <p:nvPr>
            <p:ph type="dt" sz="half" idx="10"/>
          </p:nvPr>
        </p:nvSpPr>
        <p:spPr/>
        <p:txBody>
          <a:bodyPr/>
          <a:lstStyle/>
          <a:p>
            <a:fld id="{B61BEF0D-F0BB-DE4B-95CE-6DB70DBA9567}" type="datetimeFigureOut">
              <a:rPr lang="en-US" smtClean="0"/>
              <a:pPr/>
              <a:t>3/14/2025</a:t>
            </a:fld>
            <a:endParaRPr lang="en-US" dirty="0"/>
          </a:p>
        </p:txBody>
      </p:sp>
      <p:sp>
        <p:nvSpPr>
          <p:cNvPr id="6" name="Espace réservé du pied de page 5">
            <a:extLst>
              <a:ext uri="{FF2B5EF4-FFF2-40B4-BE49-F238E27FC236}">
                <a16:creationId xmlns:a16="http://schemas.microsoft.com/office/drawing/2014/main" id="{CA43C2AE-3E29-4B18-BFEF-6B620462636C}"/>
              </a:ext>
            </a:extLst>
          </p:cNvPr>
          <p:cNvSpPr>
            <a:spLocks noGrp="1"/>
          </p:cNvSpPr>
          <p:nvPr>
            <p:ph type="ftr" sz="quarter" idx="11"/>
          </p:nvPr>
        </p:nvSpPr>
        <p:spPr/>
        <p:txBody>
          <a:bodyPr/>
          <a:lstStyle/>
          <a:p>
            <a:endParaRPr lang="en-US" dirty="0"/>
          </a:p>
        </p:txBody>
      </p:sp>
      <p:sp>
        <p:nvSpPr>
          <p:cNvPr id="7" name="Espace réservé du numéro de diapositive 6">
            <a:extLst>
              <a:ext uri="{FF2B5EF4-FFF2-40B4-BE49-F238E27FC236}">
                <a16:creationId xmlns:a16="http://schemas.microsoft.com/office/drawing/2014/main" id="{E00367B6-6FC4-43DF-8B20-7189F07FA05C}"/>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80956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FF5428-A16E-4DAE-8273-D69CED0C2F7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4B70462-44DF-4D04-98FE-5FF7ABE491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7A49736A-87A3-4FCB-9482-1DB9AA0FD860}"/>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1225CB9-3510-428B-8442-DCBD51803C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4CAB9311-5CC9-432C-B29A-30956D64735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C9CA669-A8AB-4734-AF62-765BF984D7AB}"/>
              </a:ext>
            </a:extLst>
          </p:cNvPr>
          <p:cNvSpPr>
            <a:spLocks noGrp="1"/>
          </p:cNvSpPr>
          <p:nvPr>
            <p:ph type="dt" sz="half" idx="10"/>
          </p:nvPr>
        </p:nvSpPr>
        <p:spPr/>
        <p:txBody>
          <a:bodyPr/>
          <a:lstStyle/>
          <a:p>
            <a:fld id="{B61BEF0D-F0BB-DE4B-95CE-6DB70DBA9567}" type="datetimeFigureOut">
              <a:rPr lang="en-US" smtClean="0"/>
              <a:pPr/>
              <a:t>3/14/2025</a:t>
            </a:fld>
            <a:endParaRPr lang="en-US" dirty="0"/>
          </a:p>
        </p:txBody>
      </p:sp>
      <p:sp>
        <p:nvSpPr>
          <p:cNvPr id="8" name="Espace réservé du pied de page 7">
            <a:extLst>
              <a:ext uri="{FF2B5EF4-FFF2-40B4-BE49-F238E27FC236}">
                <a16:creationId xmlns:a16="http://schemas.microsoft.com/office/drawing/2014/main" id="{4CF42F86-AF9A-48CD-89B1-FB35DB3456E3}"/>
              </a:ext>
            </a:extLst>
          </p:cNvPr>
          <p:cNvSpPr>
            <a:spLocks noGrp="1"/>
          </p:cNvSpPr>
          <p:nvPr>
            <p:ph type="ftr" sz="quarter" idx="11"/>
          </p:nvPr>
        </p:nvSpPr>
        <p:spPr/>
        <p:txBody>
          <a:bodyPr/>
          <a:lstStyle/>
          <a:p>
            <a:endParaRPr lang="en-US" dirty="0"/>
          </a:p>
        </p:txBody>
      </p:sp>
      <p:sp>
        <p:nvSpPr>
          <p:cNvPr id="9" name="Espace réservé du numéro de diapositive 8">
            <a:extLst>
              <a:ext uri="{FF2B5EF4-FFF2-40B4-BE49-F238E27FC236}">
                <a16:creationId xmlns:a16="http://schemas.microsoft.com/office/drawing/2014/main" id="{DB2A9D2A-9D68-414F-99A1-59D0EDB9A1C1}"/>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40023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9E1F12-082D-44B1-9C05-F1A6939425F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D66519A-2F83-4E28-A07C-0AC6B45A93F6}"/>
              </a:ext>
            </a:extLst>
          </p:cNvPr>
          <p:cNvSpPr>
            <a:spLocks noGrp="1"/>
          </p:cNvSpPr>
          <p:nvPr>
            <p:ph type="dt" sz="half" idx="10"/>
          </p:nvPr>
        </p:nvSpPr>
        <p:spPr/>
        <p:txBody>
          <a:bodyPr/>
          <a:lstStyle/>
          <a:p>
            <a:fld id="{B61BEF0D-F0BB-DE4B-95CE-6DB70DBA9567}" type="datetimeFigureOut">
              <a:rPr lang="en-US" smtClean="0"/>
              <a:pPr/>
              <a:t>3/14/2025</a:t>
            </a:fld>
            <a:endParaRPr lang="en-US" dirty="0"/>
          </a:p>
        </p:txBody>
      </p:sp>
      <p:sp>
        <p:nvSpPr>
          <p:cNvPr id="4" name="Espace réservé du pied de page 3">
            <a:extLst>
              <a:ext uri="{FF2B5EF4-FFF2-40B4-BE49-F238E27FC236}">
                <a16:creationId xmlns:a16="http://schemas.microsoft.com/office/drawing/2014/main" id="{C2A0AEB5-0452-488C-9EBD-C5D46C7E46EA}"/>
              </a:ext>
            </a:extLst>
          </p:cNvPr>
          <p:cNvSpPr>
            <a:spLocks noGrp="1"/>
          </p:cNvSpPr>
          <p:nvPr>
            <p:ph type="ftr" sz="quarter" idx="11"/>
          </p:nvPr>
        </p:nvSpPr>
        <p:spPr/>
        <p:txBody>
          <a:bodyPr/>
          <a:lstStyle/>
          <a:p>
            <a:endParaRPr lang="en-US" dirty="0"/>
          </a:p>
        </p:txBody>
      </p:sp>
      <p:sp>
        <p:nvSpPr>
          <p:cNvPr id="5" name="Espace réservé du numéro de diapositive 4">
            <a:extLst>
              <a:ext uri="{FF2B5EF4-FFF2-40B4-BE49-F238E27FC236}">
                <a16:creationId xmlns:a16="http://schemas.microsoft.com/office/drawing/2014/main" id="{E583B358-ABDC-4E25-AAA2-89CA68601F4E}"/>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95931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5096681-4266-4002-9F06-16E955C94D47}"/>
              </a:ext>
            </a:extLst>
          </p:cNvPr>
          <p:cNvSpPr>
            <a:spLocks noGrp="1"/>
          </p:cNvSpPr>
          <p:nvPr>
            <p:ph type="dt" sz="half" idx="10"/>
          </p:nvPr>
        </p:nvSpPr>
        <p:spPr/>
        <p:txBody>
          <a:bodyPr/>
          <a:lstStyle/>
          <a:p>
            <a:fld id="{B61BEF0D-F0BB-DE4B-95CE-6DB70DBA9567}" type="datetimeFigureOut">
              <a:rPr lang="en-US" smtClean="0"/>
              <a:pPr/>
              <a:t>3/14/2025</a:t>
            </a:fld>
            <a:endParaRPr lang="en-US" dirty="0"/>
          </a:p>
        </p:txBody>
      </p:sp>
      <p:sp>
        <p:nvSpPr>
          <p:cNvPr id="3" name="Espace réservé du pied de page 2">
            <a:extLst>
              <a:ext uri="{FF2B5EF4-FFF2-40B4-BE49-F238E27FC236}">
                <a16:creationId xmlns:a16="http://schemas.microsoft.com/office/drawing/2014/main" id="{5A42C88E-574C-40D7-83D1-4A1A268F0096}"/>
              </a:ext>
            </a:extLst>
          </p:cNvPr>
          <p:cNvSpPr>
            <a:spLocks noGrp="1"/>
          </p:cNvSpPr>
          <p:nvPr>
            <p:ph type="ftr" sz="quarter" idx="11"/>
          </p:nvPr>
        </p:nvSpPr>
        <p:spPr/>
        <p:txBody>
          <a:bodyPr/>
          <a:lstStyle/>
          <a:p>
            <a:endParaRPr lang="en-US" dirty="0"/>
          </a:p>
        </p:txBody>
      </p:sp>
      <p:sp>
        <p:nvSpPr>
          <p:cNvPr id="4" name="Espace réservé du numéro de diapositive 3">
            <a:extLst>
              <a:ext uri="{FF2B5EF4-FFF2-40B4-BE49-F238E27FC236}">
                <a16:creationId xmlns:a16="http://schemas.microsoft.com/office/drawing/2014/main" id="{91C6E4AF-5D73-45E6-85B4-938D121BCFAB}"/>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51733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5CE688-5FD0-4AAA-9EF9-B2ED28F0D19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D562972-DDAE-4197-A697-987676B3E6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259F295-C6C0-44A6-A622-37D1321515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A22C1BF-8627-4556-8949-68568FA39B77}"/>
              </a:ext>
            </a:extLst>
          </p:cNvPr>
          <p:cNvSpPr>
            <a:spLocks noGrp="1"/>
          </p:cNvSpPr>
          <p:nvPr>
            <p:ph type="dt" sz="half" idx="10"/>
          </p:nvPr>
        </p:nvSpPr>
        <p:spPr/>
        <p:txBody>
          <a:bodyPr/>
          <a:lstStyle/>
          <a:p>
            <a:fld id="{B61BEF0D-F0BB-DE4B-95CE-6DB70DBA9567}" type="datetimeFigureOut">
              <a:rPr lang="en-US" smtClean="0"/>
              <a:pPr/>
              <a:t>3/14/2025</a:t>
            </a:fld>
            <a:endParaRPr lang="en-US" dirty="0"/>
          </a:p>
        </p:txBody>
      </p:sp>
      <p:sp>
        <p:nvSpPr>
          <p:cNvPr id="6" name="Espace réservé du pied de page 5">
            <a:extLst>
              <a:ext uri="{FF2B5EF4-FFF2-40B4-BE49-F238E27FC236}">
                <a16:creationId xmlns:a16="http://schemas.microsoft.com/office/drawing/2014/main" id="{044243E9-305C-4E9C-A2C7-C90410D3F13D}"/>
              </a:ext>
            </a:extLst>
          </p:cNvPr>
          <p:cNvSpPr>
            <a:spLocks noGrp="1"/>
          </p:cNvSpPr>
          <p:nvPr>
            <p:ph type="ftr" sz="quarter" idx="11"/>
          </p:nvPr>
        </p:nvSpPr>
        <p:spPr/>
        <p:txBody>
          <a:bodyPr/>
          <a:lstStyle/>
          <a:p>
            <a:endParaRPr lang="en-US" dirty="0"/>
          </a:p>
        </p:txBody>
      </p:sp>
      <p:sp>
        <p:nvSpPr>
          <p:cNvPr id="7" name="Espace réservé du numéro de diapositive 6">
            <a:extLst>
              <a:ext uri="{FF2B5EF4-FFF2-40B4-BE49-F238E27FC236}">
                <a16:creationId xmlns:a16="http://schemas.microsoft.com/office/drawing/2014/main" id="{01E78779-88CC-46BF-8969-4971FA8875AE}"/>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55296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230EC7-ABB5-4BFF-8814-3B5922782C6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52DF3D3-6827-46E8-B55F-12392C01D8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F5FEB76-D69F-4589-A743-537A22BA30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6A1E3A3-BF60-4A26-83FF-E12EDB04E8D7}"/>
              </a:ext>
            </a:extLst>
          </p:cNvPr>
          <p:cNvSpPr>
            <a:spLocks noGrp="1"/>
          </p:cNvSpPr>
          <p:nvPr>
            <p:ph type="dt" sz="half" idx="10"/>
          </p:nvPr>
        </p:nvSpPr>
        <p:spPr/>
        <p:txBody>
          <a:bodyPr/>
          <a:lstStyle/>
          <a:p>
            <a:fld id="{B61BEF0D-F0BB-DE4B-95CE-6DB70DBA9567}" type="datetimeFigureOut">
              <a:rPr lang="en-US" smtClean="0"/>
              <a:pPr/>
              <a:t>3/14/2025</a:t>
            </a:fld>
            <a:endParaRPr lang="en-US" dirty="0"/>
          </a:p>
        </p:txBody>
      </p:sp>
      <p:sp>
        <p:nvSpPr>
          <p:cNvPr id="6" name="Espace réservé du pied de page 5">
            <a:extLst>
              <a:ext uri="{FF2B5EF4-FFF2-40B4-BE49-F238E27FC236}">
                <a16:creationId xmlns:a16="http://schemas.microsoft.com/office/drawing/2014/main" id="{53DB75DE-072F-4FF8-B4A6-FD1E814FB2D2}"/>
              </a:ext>
            </a:extLst>
          </p:cNvPr>
          <p:cNvSpPr>
            <a:spLocks noGrp="1"/>
          </p:cNvSpPr>
          <p:nvPr>
            <p:ph type="ftr" sz="quarter" idx="11"/>
          </p:nvPr>
        </p:nvSpPr>
        <p:spPr/>
        <p:txBody>
          <a:bodyPr/>
          <a:lstStyle/>
          <a:p>
            <a:endParaRPr lang="en-US" dirty="0"/>
          </a:p>
        </p:txBody>
      </p:sp>
      <p:sp>
        <p:nvSpPr>
          <p:cNvPr id="7" name="Espace réservé du numéro de diapositive 6">
            <a:extLst>
              <a:ext uri="{FF2B5EF4-FFF2-40B4-BE49-F238E27FC236}">
                <a16:creationId xmlns:a16="http://schemas.microsoft.com/office/drawing/2014/main" id="{808A2030-D58F-48BD-8B7F-12C183EA655A}"/>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20982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98A1D07-06F8-4686-8641-222B5B658C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929E836-EDEA-4A3E-A15D-D9C0686B22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EB91DC7-1E3E-4DE7-AC01-E592B313F7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3/14/2025</a:t>
            </a:fld>
            <a:endParaRPr lang="en-US" dirty="0"/>
          </a:p>
        </p:txBody>
      </p:sp>
      <p:sp>
        <p:nvSpPr>
          <p:cNvPr id="5" name="Espace réservé du pied de page 4">
            <a:extLst>
              <a:ext uri="{FF2B5EF4-FFF2-40B4-BE49-F238E27FC236}">
                <a16:creationId xmlns:a16="http://schemas.microsoft.com/office/drawing/2014/main" id="{1014245E-280F-46B5-B5E9-B00E29F35B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ce réservé du numéro de diapositive 5">
            <a:extLst>
              <a:ext uri="{FF2B5EF4-FFF2-40B4-BE49-F238E27FC236}">
                <a16:creationId xmlns:a16="http://schemas.microsoft.com/office/drawing/2014/main" id="{7B7BF3F5-4538-4FB9-BF40-5B5D8D2194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0000127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6F5C0026-53EE-486A-A1D8-BDB5408081B5}"/>
              </a:ext>
            </a:extLst>
          </p:cNvPr>
          <p:cNvSpPr>
            <a:spLocks noGrp="1"/>
          </p:cNvSpPr>
          <p:nvPr>
            <p:ph type="subTitle" idx="4294967295"/>
          </p:nvPr>
        </p:nvSpPr>
        <p:spPr>
          <a:xfrm>
            <a:off x="1183341" y="1509791"/>
            <a:ext cx="9825317" cy="677370"/>
          </a:xfrm>
          <a:ln>
            <a:solidFill>
              <a:schemeClr val="tx1"/>
            </a:solidFill>
          </a:ln>
        </p:spPr>
        <p:txBody>
          <a:bodyPr anchor="ctr">
            <a:normAutofit/>
          </a:bodyPr>
          <a:lstStyle/>
          <a:p>
            <a:pPr marL="0" indent="0" algn="ctr">
              <a:buNone/>
            </a:pPr>
            <a:r>
              <a:rPr lang="fr-FR" b="1" dirty="0">
                <a:solidFill>
                  <a:schemeClr val="accent6">
                    <a:lumMod val="75000"/>
                  </a:schemeClr>
                </a:solidFill>
                <a:latin typeface="Perpetua Titling MT" panose="02020502060505020804" pitchFamily="18" charset="0"/>
              </a:rPr>
              <a:t>Réunion des conseils de quartier</a:t>
            </a:r>
            <a:endParaRPr lang="fr-FR" b="1" dirty="0">
              <a:solidFill>
                <a:schemeClr val="accent6">
                  <a:lumMod val="75000"/>
                </a:schemeClr>
              </a:solidFill>
            </a:endParaRPr>
          </a:p>
        </p:txBody>
      </p:sp>
      <p:pic>
        <p:nvPicPr>
          <p:cNvPr id="6" name="Image 5">
            <a:extLst>
              <a:ext uri="{FF2B5EF4-FFF2-40B4-BE49-F238E27FC236}">
                <a16:creationId xmlns:a16="http://schemas.microsoft.com/office/drawing/2014/main" id="{52979DB9-60AC-4CA1-B07B-B87985E3E631}"/>
              </a:ext>
            </a:extLst>
          </p:cNvPr>
          <p:cNvPicPr>
            <a:picLocks noChangeAspect="1"/>
          </p:cNvPicPr>
          <p:nvPr/>
        </p:nvPicPr>
        <p:blipFill>
          <a:blip r:embed="rId2"/>
          <a:stretch>
            <a:fillRect/>
          </a:stretch>
        </p:blipFill>
        <p:spPr>
          <a:xfrm>
            <a:off x="510966" y="5789790"/>
            <a:ext cx="2517133" cy="588879"/>
          </a:xfrm>
          <a:prstGeom prst="rect">
            <a:avLst/>
          </a:prstGeom>
        </p:spPr>
      </p:pic>
      <p:sp>
        <p:nvSpPr>
          <p:cNvPr id="8" name="Sous-titre 2">
            <a:extLst>
              <a:ext uri="{FF2B5EF4-FFF2-40B4-BE49-F238E27FC236}">
                <a16:creationId xmlns:a16="http://schemas.microsoft.com/office/drawing/2014/main" id="{D640920C-A4E6-43E6-9C55-0D1279FEEFC8}"/>
              </a:ext>
            </a:extLst>
          </p:cNvPr>
          <p:cNvSpPr txBox="1">
            <a:spLocks/>
          </p:cNvSpPr>
          <p:nvPr/>
        </p:nvSpPr>
        <p:spPr>
          <a:xfrm>
            <a:off x="1183341" y="2927551"/>
            <a:ext cx="3899647" cy="1060925"/>
          </a:xfrm>
          <a:prstGeom prst="rect">
            <a:avLst/>
          </a:prstGeom>
          <a:ln>
            <a:solidFill>
              <a:schemeClr val="bg1"/>
            </a:solidFill>
          </a:ln>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b="1" i="1" dirty="0">
                <a:latin typeface="Cambria" panose="02040503050406030204" pitchFamily="18" charset="0"/>
                <a:ea typeface="Cambria" panose="02040503050406030204" pitchFamily="18" charset="0"/>
              </a:rPr>
              <a:t>Pierre-Yves MARTIN</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Maire de Livry-Gargan</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Conseiller Départemental</a:t>
            </a:r>
          </a:p>
        </p:txBody>
      </p:sp>
      <p:pic>
        <p:nvPicPr>
          <p:cNvPr id="9" name="Image 8">
            <a:extLst>
              <a:ext uri="{FF2B5EF4-FFF2-40B4-BE49-F238E27FC236}">
                <a16:creationId xmlns:a16="http://schemas.microsoft.com/office/drawing/2014/main" id="{1924C726-3156-44FB-B861-7EC2FE732AF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9745132" y="4985797"/>
            <a:ext cx="1066800" cy="1718945"/>
          </a:xfrm>
          <a:prstGeom prst="rect">
            <a:avLst/>
          </a:prstGeom>
          <a:noFill/>
        </p:spPr>
      </p:pic>
      <p:sp>
        <p:nvSpPr>
          <p:cNvPr id="7" name="Sous-titre 2">
            <a:extLst>
              <a:ext uri="{FF2B5EF4-FFF2-40B4-BE49-F238E27FC236}">
                <a16:creationId xmlns:a16="http://schemas.microsoft.com/office/drawing/2014/main" id="{FF87C114-35EF-4B05-945A-4B04909D138D}"/>
              </a:ext>
            </a:extLst>
          </p:cNvPr>
          <p:cNvSpPr txBox="1">
            <a:spLocks/>
          </p:cNvSpPr>
          <p:nvPr/>
        </p:nvSpPr>
        <p:spPr>
          <a:xfrm>
            <a:off x="3674863" y="4728866"/>
            <a:ext cx="5097432" cy="735398"/>
          </a:xfrm>
          <a:prstGeom prst="rect">
            <a:avLst/>
          </a:prstGeom>
          <a:ln>
            <a:solidFill>
              <a:schemeClr val="bg1"/>
            </a:solidFill>
          </a:ln>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b="1" i="1" dirty="0">
                <a:latin typeface="Cambria" panose="02040503050406030204" pitchFamily="18" charset="0"/>
                <a:ea typeface="Cambria" panose="02040503050406030204" pitchFamily="18" charset="0"/>
              </a:rPr>
              <a:t>Josue KPANYO NDOGBIA</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Chargé de mission – Participation Citoyenne</a:t>
            </a:r>
          </a:p>
        </p:txBody>
      </p:sp>
      <p:sp>
        <p:nvSpPr>
          <p:cNvPr id="10" name="Sous-titre 2">
            <a:extLst>
              <a:ext uri="{FF2B5EF4-FFF2-40B4-BE49-F238E27FC236}">
                <a16:creationId xmlns:a16="http://schemas.microsoft.com/office/drawing/2014/main" id="{7DCC9A26-2D54-4AF9-B448-98659299C684}"/>
              </a:ext>
            </a:extLst>
          </p:cNvPr>
          <p:cNvSpPr txBox="1">
            <a:spLocks/>
          </p:cNvSpPr>
          <p:nvPr/>
        </p:nvSpPr>
        <p:spPr>
          <a:xfrm>
            <a:off x="7316835" y="2927551"/>
            <a:ext cx="3899647" cy="1060925"/>
          </a:xfrm>
          <a:prstGeom prst="rect">
            <a:avLst/>
          </a:prstGeom>
          <a:ln>
            <a:solidFill>
              <a:schemeClr val="bg1"/>
            </a:solidFill>
          </a:ln>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b="1" i="1" dirty="0">
                <a:latin typeface="Cambria" panose="02040503050406030204" pitchFamily="18" charset="0"/>
                <a:ea typeface="Cambria" panose="02040503050406030204" pitchFamily="18" charset="0"/>
              </a:rPr>
              <a:t>Salem AIDOUDI</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Adjoint au maire délégué à la démocratie participative, au CLSPD et à la Citoyenneté</a:t>
            </a:r>
          </a:p>
        </p:txBody>
      </p:sp>
    </p:spTree>
    <p:extLst>
      <p:ext uri="{BB962C8B-B14F-4D97-AF65-F5344CB8AC3E}">
        <p14:creationId xmlns:p14="http://schemas.microsoft.com/office/powerpoint/2010/main" val="2782416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491067" y="300196"/>
            <a:ext cx="11146627" cy="567585"/>
          </a:xfrm>
          <a:ln>
            <a:solidFill>
              <a:schemeClr val="tx1"/>
            </a:solidFill>
          </a:ln>
        </p:spPr>
        <p:txBody>
          <a:bodyPr>
            <a:normAutofit/>
          </a:bodyPr>
          <a:lstStyle/>
          <a:p>
            <a:pPr algn="ctr"/>
            <a:r>
              <a:rPr lang="fr-FR" sz="3200" dirty="0">
                <a:solidFill>
                  <a:schemeClr val="accent6">
                    <a:lumMod val="75000"/>
                  </a:schemeClr>
                </a:solidFill>
                <a:latin typeface="Perpetua Titling MT" panose="02020502060505020804" pitchFamily="18" charset="0"/>
              </a:rPr>
              <a:t>Formulaire de dépôt de projet</a:t>
            </a:r>
          </a:p>
        </p:txBody>
      </p:sp>
      <p:sp>
        <p:nvSpPr>
          <p:cNvPr id="5" name="Espace réservé du contenu 4">
            <a:extLst>
              <a:ext uri="{FF2B5EF4-FFF2-40B4-BE49-F238E27FC236}">
                <a16:creationId xmlns:a16="http://schemas.microsoft.com/office/drawing/2014/main" id="{3293ABBB-A843-4779-87B0-95706AA503E6}"/>
              </a:ext>
            </a:extLst>
          </p:cNvPr>
          <p:cNvSpPr>
            <a:spLocks noGrp="1"/>
          </p:cNvSpPr>
          <p:nvPr>
            <p:ph idx="1"/>
          </p:nvPr>
        </p:nvSpPr>
        <p:spPr>
          <a:xfrm>
            <a:off x="491067" y="1210734"/>
            <a:ext cx="11146627" cy="5347070"/>
          </a:xfrm>
        </p:spPr>
        <p:txBody>
          <a:bodyPr>
            <a:normAutofit fontScale="85000" lnSpcReduction="20000"/>
          </a:bodyPr>
          <a:lstStyle/>
          <a:p>
            <a:pPr marL="0" indent="0" algn="just">
              <a:buNone/>
            </a:pPr>
            <a:r>
              <a:rPr lang="fr-FR" sz="1600" dirty="0">
                <a:solidFill>
                  <a:srgbClr val="000000"/>
                </a:solidFill>
                <a:latin typeface="Arial" panose="020B0604020202020204" pitchFamily="34" charset="0"/>
              </a:rPr>
              <a:t>Madame ❏	          Monsieur ❏	       Nom : ....................................................................................................................................................</a:t>
            </a:r>
          </a:p>
          <a:p>
            <a:pPr marL="0" indent="0" algn="just">
              <a:buNone/>
            </a:pPr>
            <a:r>
              <a:rPr lang="fr-FR" sz="1600" dirty="0">
                <a:solidFill>
                  <a:srgbClr val="000000"/>
                </a:solidFill>
                <a:latin typeface="Arial" panose="020B0604020202020204" pitchFamily="34" charset="0"/>
              </a:rPr>
              <a:t>Prénom : ....................................................................	Adresse : …….........................................................................................................</a:t>
            </a:r>
          </a:p>
          <a:p>
            <a:pPr marL="0" indent="0" algn="just">
              <a:buNone/>
            </a:pPr>
            <a:r>
              <a:rPr lang="fr-FR" sz="1600" dirty="0">
                <a:solidFill>
                  <a:srgbClr val="000000"/>
                </a:solidFill>
                <a:latin typeface="Arial" panose="020B0604020202020204" pitchFamily="34" charset="0"/>
              </a:rPr>
              <a:t>.............................................................................................................................................................................................................................</a:t>
            </a:r>
          </a:p>
          <a:p>
            <a:pPr marL="0" indent="0" algn="just">
              <a:buNone/>
            </a:pPr>
            <a:r>
              <a:rPr lang="fr-FR" sz="1600" dirty="0">
                <a:solidFill>
                  <a:srgbClr val="000000"/>
                </a:solidFill>
                <a:latin typeface="Arial" panose="020B0604020202020204" pitchFamily="34" charset="0"/>
              </a:rPr>
              <a:t>Code postal : ..........................................................	Ville :  ......................................................................................................................</a:t>
            </a:r>
          </a:p>
          <a:p>
            <a:pPr marL="0" indent="0" algn="just">
              <a:buNone/>
            </a:pPr>
            <a:r>
              <a:rPr lang="fr-FR" sz="1600" dirty="0">
                <a:solidFill>
                  <a:srgbClr val="000000"/>
                </a:solidFill>
                <a:latin typeface="Arial" panose="020B0604020202020204" pitchFamily="34" charset="0"/>
              </a:rPr>
              <a:t>Tél. : .........................................................  E-Mail :  ...........................................................................................................................................</a:t>
            </a:r>
          </a:p>
          <a:p>
            <a:pPr marL="0" indent="0" algn="just">
              <a:buNone/>
            </a:pPr>
            <a:r>
              <a:rPr lang="fr-FR" sz="1600" dirty="0">
                <a:solidFill>
                  <a:srgbClr val="000000"/>
                </a:solidFill>
                <a:latin typeface="Arial" panose="020B0604020202020204" pitchFamily="34" charset="0"/>
              </a:rPr>
              <a:t>Date de naissance : .............................................  Profession : .........................................................................................................................</a:t>
            </a:r>
          </a:p>
          <a:p>
            <a:pPr marL="0" indent="0" algn="just">
              <a:buNone/>
            </a:pPr>
            <a:r>
              <a:rPr lang="fr-FR" sz="1600" dirty="0">
                <a:solidFill>
                  <a:srgbClr val="000000"/>
                </a:solidFill>
                <a:latin typeface="Arial" panose="020B0604020202020204" pitchFamily="34" charset="0"/>
              </a:rPr>
              <a:t>Mon Quartier (Un seul choix possible) : </a:t>
            </a:r>
          </a:p>
          <a:p>
            <a:pPr marL="0" indent="0" algn="just">
              <a:buNone/>
            </a:pPr>
            <a:r>
              <a:rPr lang="fr-FR" sz="1600" dirty="0">
                <a:solidFill>
                  <a:srgbClr val="000000"/>
                </a:solidFill>
                <a:latin typeface="Arial" panose="020B0604020202020204" pitchFamily="34" charset="0"/>
              </a:rPr>
              <a:t>Gargan ❏            Danton ❏            Centre ❏            Jacob ❏            Poudrerie ❏</a:t>
            </a:r>
          </a:p>
          <a:p>
            <a:pPr marL="0" indent="0" algn="just">
              <a:buNone/>
            </a:pPr>
            <a:r>
              <a:rPr lang="fr-FR" sz="1600" dirty="0">
                <a:solidFill>
                  <a:srgbClr val="000000"/>
                </a:solidFill>
                <a:latin typeface="Arial" panose="020B0604020202020204" pitchFamily="34" charset="0"/>
              </a:rPr>
              <a:t>Votre intérêt dans le quartier (Cochez les cases souhaitées - plusieurs choix possibles) : Je vis dans le quartier ❏     Je travaille dans le quartier ❏       J’étudie dans le quartier ❏         Je participe à une association dans le quartier ❏             Autre ❏</a:t>
            </a:r>
          </a:p>
          <a:p>
            <a:pPr marL="0" indent="0" algn="just">
              <a:buNone/>
            </a:pPr>
            <a:r>
              <a:rPr lang="fr-FR" sz="1600" dirty="0">
                <a:solidFill>
                  <a:srgbClr val="000000"/>
                </a:solidFill>
                <a:latin typeface="Arial" panose="020B0604020202020204" pitchFamily="34" charset="0"/>
              </a:rPr>
              <a:t>Catégorie du projet : </a:t>
            </a:r>
          </a:p>
          <a:p>
            <a:pPr marL="0" indent="0" algn="just">
              <a:buNone/>
            </a:pPr>
            <a:r>
              <a:rPr lang="fr-FR" sz="1600" dirty="0">
                <a:solidFill>
                  <a:srgbClr val="000000"/>
                </a:solidFill>
                <a:latin typeface="Arial" panose="020B0604020202020204" pitchFamily="34" charset="0"/>
              </a:rPr>
              <a:t>❏ Aménagements espaces publics         ❏ Cadre de vie                              ❏ Citoyenneté</a:t>
            </a:r>
          </a:p>
          <a:p>
            <a:pPr marL="0" indent="0" algn="just">
              <a:buNone/>
            </a:pPr>
            <a:r>
              <a:rPr lang="fr-FR" sz="1600" dirty="0">
                <a:solidFill>
                  <a:srgbClr val="000000"/>
                </a:solidFill>
                <a:latin typeface="Arial" panose="020B0604020202020204" pitchFamily="34" charset="0"/>
              </a:rPr>
              <a:t>❏ Culture et patrimoine                            ❏ Education et jeunesse            ❏ Loisirs et sports </a:t>
            </a:r>
          </a:p>
          <a:p>
            <a:pPr marL="0" indent="0" algn="just">
              <a:buNone/>
            </a:pPr>
            <a:r>
              <a:rPr lang="fr-FR" sz="1600" dirty="0">
                <a:solidFill>
                  <a:srgbClr val="000000"/>
                </a:solidFill>
                <a:latin typeface="Arial" panose="020B0604020202020204" pitchFamily="34" charset="0"/>
              </a:rPr>
              <a:t>❏ Solidarité                                                   ❏ Autre </a:t>
            </a:r>
          </a:p>
          <a:p>
            <a:pPr marL="0" indent="0" algn="just">
              <a:buNone/>
            </a:pPr>
            <a:r>
              <a:rPr lang="fr-FR" sz="1600" dirty="0">
                <a:solidFill>
                  <a:srgbClr val="000000"/>
                </a:solidFill>
                <a:latin typeface="Arial" panose="020B0604020202020204" pitchFamily="34" charset="0"/>
              </a:rPr>
              <a:t>Idée pour </a:t>
            </a:r>
          </a:p>
          <a:p>
            <a:pPr marL="0" indent="0" algn="just">
              <a:buNone/>
            </a:pPr>
            <a:r>
              <a:rPr lang="fr-FR" sz="1600" dirty="0">
                <a:solidFill>
                  <a:srgbClr val="000000"/>
                </a:solidFill>
                <a:latin typeface="Arial" panose="020B0604020202020204" pitchFamily="34" charset="0"/>
              </a:rPr>
              <a:t>❏ Tout public      ❏ Famille       ❏ Jeunes enfants       ❏ Jeunes      ❏ Adultes      ❏ Séniors</a:t>
            </a:r>
          </a:p>
          <a:p>
            <a:pPr marL="0" indent="0" algn="just">
              <a:buNone/>
            </a:pPr>
            <a:r>
              <a:rPr lang="fr-FR" sz="1600" dirty="0">
                <a:solidFill>
                  <a:srgbClr val="000000"/>
                </a:solidFill>
                <a:latin typeface="Arial" panose="020B0604020202020204" pitchFamily="34" charset="0"/>
              </a:rPr>
              <a:t>❏ Autres, précisez : </a:t>
            </a:r>
          </a:p>
          <a:p>
            <a:pPr marL="0" indent="0" algn="just">
              <a:buNone/>
            </a:pPr>
            <a:r>
              <a:rPr lang="fr-FR" sz="1600" dirty="0">
                <a:solidFill>
                  <a:srgbClr val="000000"/>
                </a:solidFill>
                <a:latin typeface="Arial" panose="020B0604020202020204" pitchFamily="34" charset="0"/>
              </a:rPr>
              <a:t>........................................................................................................................................................................................</a:t>
            </a:r>
          </a:p>
          <a:p>
            <a:pPr marL="0" indent="0" algn="just">
              <a:buNone/>
            </a:pPr>
            <a:r>
              <a:rPr lang="fr-FR" sz="1600" dirty="0">
                <a:solidFill>
                  <a:srgbClr val="000000"/>
                </a:solidFill>
                <a:latin typeface="Arial" panose="020B0604020202020204" pitchFamily="34" charset="0"/>
              </a:rPr>
              <a:t>........................................................................................................................................................................................</a:t>
            </a:r>
          </a:p>
          <a:p>
            <a:pPr marL="0" indent="0" algn="just">
              <a:buNone/>
            </a:pPr>
            <a:endParaRPr lang="fr-FR" sz="1600" dirty="0">
              <a:solidFill>
                <a:srgbClr val="000000"/>
              </a:solidFill>
              <a:latin typeface="Arial" panose="020B0604020202020204" pitchFamily="34" charset="0"/>
            </a:endParaRPr>
          </a:p>
        </p:txBody>
      </p:sp>
      <p:pic>
        <p:nvPicPr>
          <p:cNvPr id="9" name="Image 8">
            <a:extLst>
              <a:ext uri="{FF2B5EF4-FFF2-40B4-BE49-F238E27FC236}">
                <a16:creationId xmlns:a16="http://schemas.microsoft.com/office/drawing/2014/main" id="{68171314-2935-4C23-B0FA-6C374E378A53}"/>
              </a:ext>
            </a:extLst>
          </p:cNvPr>
          <p:cNvPicPr>
            <a:picLocks noChangeAspect="1"/>
          </p:cNvPicPr>
          <p:nvPr/>
        </p:nvPicPr>
        <p:blipFill>
          <a:blip r:embed="rId2"/>
          <a:stretch>
            <a:fillRect/>
          </a:stretch>
        </p:blipFill>
        <p:spPr>
          <a:xfrm>
            <a:off x="9970477" y="5458408"/>
            <a:ext cx="1667217" cy="1099396"/>
          </a:xfrm>
          <a:prstGeom prst="rect">
            <a:avLst/>
          </a:prstGeom>
        </p:spPr>
      </p:pic>
    </p:spTree>
    <p:extLst>
      <p:ext uri="{BB962C8B-B14F-4D97-AF65-F5344CB8AC3E}">
        <p14:creationId xmlns:p14="http://schemas.microsoft.com/office/powerpoint/2010/main" val="635730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491067" y="131339"/>
            <a:ext cx="11146626" cy="523085"/>
          </a:xfrm>
          <a:ln>
            <a:solidFill>
              <a:schemeClr val="tx1"/>
            </a:solidFill>
          </a:ln>
        </p:spPr>
        <p:txBody>
          <a:bodyPr>
            <a:normAutofit fontScale="90000"/>
          </a:bodyPr>
          <a:lstStyle/>
          <a:p>
            <a:pPr algn="ctr"/>
            <a:r>
              <a:rPr lang="fr-FR" sz="3200" dirty="0">
                <a:solidFill>
                  <a:schemeClr val="accent6">
                    <a:lumMod val="75000"/>
                  </a:schemeClr>
                </a:solidFill>
                <a:latin typeface="Perpetua Titling MT" panose="02020502060505020804" pitchFamily="18" charset="0"/>
              </a:rPr>
              <a:t>Formulaire</a:t>
            </a:r>
          </a:p>
        </p:txBody>
      </p:sp>
      <p:sp>
        <p:nvSpPr>
          <p:cNvPr id="5" name="Espace réservé du contenu 4">
            <a:extLst>
              <a:ext uri="{FF2B5EF4-FFF2-40B4-BE49-F238E27FC236}">
                <a16:creationId xmlns:a16="http://schemas.microsoft.com/office/drawing/2014/main" id="{3293ABBB-A843-4779-87B0-95706AA503E6}"/>
              </a:ext>
            </a:extLst>
          </p:cNvPr>
          <p:cNvSpPr>
            <a:spLocks noGrp="1"/>
          </p:cNvSpPr>
          <p:nvPr>
            <p:ph idx="1"/>
          </p:nvPr>
        </p:nvSpPr>
        <p:spPr>
          <a:xfrm>
            <a:off x="491067" y="905435"/>
            <a:ext cx="11146627" cy="5821226"/>
          </a:xfrm>
        </p:spPr>
        <p:txBody>
          <a:bodyPr>
            <a:normAutofit fontScale="85000" lnSpcReduction="10000"/>
          </a:bodyPr>
          <a:lstStyle/>
          <a:p>
            <a:pPr marL="0" indent="0" algn="just">
              <a:buNone/>
            </a:pPr>
            <a:r>
              <a:rPr lang="fr-FR" sz="1800" dirty="0">
                <a:solidFill>
                  <a:srgbClr val="000000"/>
                </a:solidFill>
                <a:latin typeface="Arial" panose="020B0604020202020204" pitchFamily="34" charset="0"/>
              </a:rPr>
              <a:t>Titre du projet </a:t>
            </a:r>
          </a:p>
          <a:p>
            <a:pPr marL="0" indent="0" algn="just">
              <a:buNone/>
            </a:pPr>
            <a:r>
              <a:rPr lang="fr-FR" sz="1800" dirty="0">
                <a:solidFill>
                  <a:srgbClr val="000000"/>
                </a:solidFill>
                <a:latin typeface="Arial" panose="020B0604020202020204" pitchFamily="34" charset="0"/>
              </a:rPr>
              <a:t>........................................................................................................................................................................................</a:t>
            </a:r>
          </a:p>
          <a:p>
            <a:pPr marL="0" indent="0" algn="just">
              <a:buNone/>
            </a:pPr>
            <a:r>
              <a:rPr lang="fr-FR" sz="1800" dirty="0">
                <a:solidFill>
                  <a:srgbClr val="000000"/>
                </a:solidFill>
                <a:latin typeface="Arial" panose="020B0604020202020204" pitchFamily="34" charset="0"/>
              </a:rPr>
              <a:t>Description du projet </a:t>
            </a:r>
          </a:p>
          <a:p>
            <a:pPr marL="0" indent="0" algn="just">
              <a:buNone/>
            </a:pPr>
            <a:r>
              <a:rPr lang="fr-FR" sz="1800" dirty="0">
                <a:solidFill>
                  <a:srgbClr val="000000"/>
                </a:solidFill>
                <a:latin typeface="Arial" panose="020B0604020202020204" pitchFamily="34" charset="0"/>
              </a:rPr>
              <a:t>........................................................................................................................................................................................</a:t>
            </a:r>
          </a:p>
          <a:p>
            <a:pPr marL="0" indent="0" algn="just">
              <a:buNone/>
            </a:pPr>
            <a:r>
              <a:rPr lang="fr-FR" sz="1800" dirty="0">
                <a:solidFill>
                  <a:srgbClr val="000000"/>
                </a:solidFill>
                <a:latin typeface="Arial" panose="020B0604020202020204" pitchFamily="34" charset="0"/>
              </a:rPr>
              <a:t>........................................................................................................................................................................................</a:t>
            </a:r>
          </a:p>
          <a:p>
            <a:pPr marL="0" indent="0" algn="just">
              <a:buNone/>
            </a:pPr>
            <a:r>
              <a:rPr lang="fr-FR" sz="1800" dirty="0">
                <a:solidFill>
                  <a:srgbClr val="000000"/>
                </a:solidFill>
                <a:latin typeface="Arial" panose="020B0604020202020204" pitchFamily="34" charset="0"/>
              </a:rPr>
              <a:t>Documents à joindre (vous pouvez joindre tous documents : plan, photo, dessin...)</a:t>
            </a:r>
          </a:p>
          <a:p>
            <a:pPr marL="0" indent="0" algn="just">
              <a:buNone/>
            </a:pPr>
            <a:r>
              <a:rPr lang="fr-FR" sz="1800" dirty="0">
                <a:solidFill>
                  <a:srgbClr val="000000"/>
                </a:solidFill>
                <a:latin typeface="Arial" panose="020B0604020202020204" pitchFamily="34" charset="0"/>
              </a:rPr>
              <a:t>Estimation approximative (du coût de mon idée)</a:t>
            </a:r>
          </a:p>
          <a:p>
            <a:pPr marL="0" indent="0" algn="just">
              <a:buNone/>
            </a:pPr>
            <a:endParaRPr lang="fr-FR" sz="1800" dirty="0">
              <a:solidFill>
                <a:srgbClr val="000000"/>
              </a:solidFill>
              <a:latin typeface="Arial" panose="020B0604020202020204" pitchFamily="34" charset="0"/>
            </a:endParaRPr>
          </a:p>
          <a:p>
            <a:pPr marL="0" indent="0" algn="just">
              <a:buNone/>
            </a:pPr>
            <a:r>
              <a:rPr lang="fr-FR" sz="1800" dirty="0">
                <a:solidFill>
                  <a:srgbClr val="000000"/>
                </a:solidFill>
                <a:latin typeface="Arial" panose="020B0604020202020204" pitchFamily="34" charset="0"/>
              </a:rPr>
              <a:t>❏ moins de 1 000 euros         ❏ entre 1 000 et 5 000 euros         ❏ entre 5 000 et 10 000 euros                 ❏ Autre : </a:t>
            </a:r>
          </a:p>
          <a:p>
            <a:pPr marL="0" indent="0" algn="just">
              <a:buNone/>
            </a:pPr>
            <a:endParaRPr lang="fr-FR" sz="1600" dirty="0">
              <a:solidFill>
                <a:srgbClr val="000000"/>
              </a:solidFill>
              <a:latin typeface="Arial" panose="020B0604020202020204" pitchFamily="34" charset="0"/>
            </a:endParaRPr>
          </a:p>
          <a:p>
            <a:pPr marL="0" indent="0" algn="just">
              <a:buNone/>
            </a:pPr>
            <a:r>
              <a:rPr lang="fr-FR" sz="1800" dirty="0">
                <a:solidFill>
                  <a:srgbClr val="000000"/>
                </a:solidFill>
                <a:latin typeface="Arial" panose="020B0604020202020204" pitchFamily="34" charset="0"/>
              </a:rPr>
              <a:t>Ces informations sont utilisées par la Ville de Livry-Gargan pour permettre le suivi des projets du Budget participatif.</a:t>
            </a:r>
          </a:p>
          <a:p>
            <a:pPr marL="0" indent="0" algn="just">
              <a:lnSpc>
                <a:spcPct val="120000"/>
              </a:lnSpc>
              <a:buNone/>
            </a:pPr>
            <a:r>
              <a:rPr lang="fr-FR" sz="1800" dirty="0">
                <a:solidFill>
                  <a:srgbClr val="000000"/>
                </a:solidFill>
                <a:latin typeface="Arial" panose="020B0604020202020204" pitchFamily="34" charset="0"/>
              </a:rPr>
              <a:t>Conformément à la loi « Informatique et Libertés » et au règlement général sur la protection des données – RGPD – vous bénéficiez d’un droit d’accès, de rectification, de limitation et de suppression des informations transmises. Pour exercer ces droits, vous pouvez contacter le chargé de mission Participation citoyenne de la Ville de Livry-Gargan.</a:t>
            </a:r>
          </a:p>
          <a:p>
            <a:pPr marL="0" indent="0" algn="just">
              <a:buNone/>
            </a:pPr>
            <a:r>
              <a:rPr lang="fr-FR" sz="1800" dirty="0">
                <a:solidFill>
                  <a:srgbClr val="000000"/>
                </a:solidFill>
                <a:latin typeface="Arial" panose="020B0604020202020204" pitchFamily="34" charset="0"/>
              </a:rPr>
              <a:t>En cas de litige relatif au traitement de vos données personnelles, vous pouvez porter une réclamation auprès de la CNIL (www.cnil.fr).</a:t>
            </a:r>
          </a:p>
          <a:p>
            <a:pPr marL="0" indent="0" algn="just">
              <a:buNone/>
            </a:pPr>
            <a:endParaRPr lang="fr-FR" sz="1600" dirty="0">
              <a:solidFill>
                <a:srgbClr val="000000"/>
              </a:solidFill>
              <a:latin typeface="Arial" panose="020B0604020202020204" pitchFamily="34" charset="0"/>
            </a:endParaRPr>
          </a:p>
          <a:p>
            <a:pPr marL="0" indent="0" algn="just">
              <a:buNone/>
            </a:pPr>
            <a:endParaRPr lang="fr-FR" sz="1600" dirty="0">
              <a:solidFill>
                <a:srgbClr val="000000"/>
              </a:solidFill>
              <a:latin typeface="Arial" panose="020B0604020202020204" pitchFamily="34" charset="0"/>
            </a:endParaRPr>
          </a:p>
          <a:p>
            <a:pPr marL="0" indent="0" algn="ctr">
              <a:buNone/>
            </a:pPr>
            <a:r>
              <a:rPr lang="fr-FR" sz="1600" i="1" dirty="0">
                <a:solidFill>
                  <a:srgbClr val="000000"/>
                </a:solidFill>
                <a:latin typeface="Arial" panose="020B0604020202020204" pitchFamily="34" charset="0"/>
              </a:rPr>
              <a:t>Hôtel de Ville - 3, place François-Mitterrand BP 56 - Livry-Gargan cedex</a:t>
            </a:r>
          </a:p>
          <a:p>
            <a:pPr marL="0" indent="0" algn="just">
              <a:buNone/>
            </a:pPr>
            <a:endParaRPr lang="fr-FR" sz="1600" dirty="0">
              <a:solidFill>
                <a:srgbClr val="000000"/>
              </a:solidFill>
              <a:latin typeface="Arial" panose="020B0604020202020204" pitchFamily="34" charset="0"/>
            </a:endParaRPr>
          </a:p>
        </p:txBody>
      </p:sp>
      <p:pic>
        <p:nvPicPr>
          <p:cNvPr id="4" name="Image 3">
            <a:extLst>
              <a:ext uri="{FF2B5EF4-FFF2-40B4-BE49-F238E27FC236}">
                <a16:creationId xmlns:a16="http://schemas.microsoft.com/office/drawing/2014/main" id="{58642D58-01BF-4F5F-A6B4-37BF3E3BAE8C}"/>
              </a:ext>
            </a:extLst>
          </p:cNvPr>
          <p:cNvPicPr>
            <a:picLocks noChangeAspect="1"/>
          </p:cNvPicPr>
          <p:nvPr/>
        </p:nvPicPr>
        <p:blipFill>
          <a:blip r:embed="rId2"/>
          <a:stretch>
            <a:fillRect/>
          </a:stretch>
        </p:blipFill>
        <p:spPr>
          <a:xfrm>
            <a:off x="9686581" y="5627265"/>
            <a:ext cx="1667217" cy="1099396"/>
          </a:xfrm>
          <a:prstGeom prst="rect">
            <a:avLst/>
          </a:prstGeom>
        </p:spPr>
      </p:pic>
    </p:spTree>
    <p:extLst>
      <p:ext uri="{BB962C8B-B14F-4D97-AF65-F5344CB8AC3E}">
        <p14:creationId xmlns:p14="http://schemas.microsoft.com/office/powerpoint/2010/main" val="333066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idx="4294967295"/>
          </p:nvPr>
        </p:nvSpPr>
        <p:spPr>
          <a:xfrm>
            <a:off x="664266" y="313268"/>
            <a:ext cx="10714934" cy="591572"/>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Vote</a:t>
            </a:r>
          </a:p>
        </p:txBody>
      </p:sp>
      <p:sp>
        <p:nvSpPr>
          <p:cNvPr id="7" name="Rectangle 2">
            <a:extLst>
              <a:ext uri="{FF2B5EF4-FFF2-40B4-BE49-F238E27FC236}">
                <a16:creationId xmlns:a16="http://schemas.microsoft.com/office/drawing/2014/main" id="{F3E40CBE-1729-44B6-8361-5E1B59A9F3FE}"/>
              </a:ext>
            </a:extLst>
          </p:cNvPr>
          <p:cNvSpPr>
            <a:spLocks noChangeArrowheads="1"/>
          </p:cNvSpPr>
          <p:nvPr/>
        </p:nvSpPr>
        <p:spPr bwMode="auto">
          <a:xfrm>
            <a:off x="1298533" y="2101099"/>
            <a:ext cx="605249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
        <p:nvSpPr>
          <p:cNvPr id="17" name="Espace réservé du contenu 16">
            <a:extLst>
              <a:ext uri="{FF2B5EF4-FFF2-40B4-BE49-F238E27FC236}">
                <a16:creationId xmlns:a16="http://schemas.microsoft.com/office/drawing/2014/main" id="{88471791-230B-4221-AC2F-F002C22C40D1}"/>
              </a:ext>
            </a:extLst>
          </p:cNvPr>
          <p:cNvSpPr txBox="1">
            <a:spLocks/>
          </p:cNvSpPr>
          <p:nvPr/>
        </p:nvSpPr>
        <p:spPr>
          <a:xfrm>
            <a:off x="664266" y="3109475"/>
            <a:ext cx="10714934" cy="170762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rPr>
              <a:t> Du  </a:t>
            </a:r>
            <a:r>
              <a:rPr lang="fr-FR" dirty="0">
                <a:solidFill>
                  <a:schemeClr val="accent2"/>
                </a:solidFill>
                <a:latin typeface="Cambria" panose="02040503050406030204" pitchFamily="18" charset="0"/>
                <a:ea typeface="Cambria" panose="02040503050406030204" pitchFamily="18" charset="0"/>
              </a:rPr>
              <a:t>1</a:t>
            </a:r>
            <a:r>
              <a:rPr lang="fr-FR" baseline="30000" dirty="0">
                <a:solidFill>
                  <a:schemeClr val="accent2"/>
                </a:solidFill>
                <a:latin typeface="Cambria" panose="02040503050406030204" pitchFamily="18" charset="0"/>
                <a:ea typeface="Cambria" panose="02040503050406030204" pitchFamily="18" charset="0"/>
              </a:rPr>
              <a:t>er</a:t>
            </a:r>
            <a:r>
              <a:rPr lang="fr-FR" dirty="0">
                <a:solidFill>
                  <a:schemeClr val="accent2"/>
                </a:solidFill>
                <a:latin typeface="Cambria" panose="02040503050406030204" pitchFamily="18" charset="0"/>
                <a:ea typeface="Cambria" panose="02040503050406030204" pitchFamily="18" charset="0"/>
              </a:rPr>
              <a:t> au 30 juin 2025</a:t>
            </a:r>
            <a:r>
              <a:rPr lang="fr-FR" dirty="0">
                <a:latin typeface="Cambria" panose="02040503050406030204" pitchFamily="18" charset="0"/>
                <a:ea typeface="Cambria" panose="02040503050406030204" pitchFamily="18" charset="0"/>
              </a:rPr>
              <a:t>, chaque Livryens de 18 ans et plus aura la possibilité de voter pour </a:t>
            </a:r>
            <a:r>
              <a:rPr lang="fr-FR" dirty="0">
                <a:solidFill>
                  <a:schemeClr val="accent2"/>
                </a:solidFill>
                <a:latin typeface="Cambria" panose="02040503050406030204" pitchFamily="18" charset="0"/>
                <a:ea typeface="Cambria" panose="02040503050406030204" pitchFamily="18" charset="0"/>
              </a:rPr>
              <a:t>3 projets </a:t>
            </a:r>
            <a:r>
              <a:rPr lang="fr-FR" dirty="0">
                <a:latin typeface="Cambria" panose="02040503050406030204" pitchFamily="18" charset="0"/>
                <a:ea typeface="Cambria" panose="02040503050406030204" pitchFamily="18" charset="0"/>
              </a:rPr>
              <a:t>différents parmi les projets citoyens proposés, chaque vote représentant une voix</a:t>
            </a:r>
          </a:p>
          <a:p>
            <a:pPr algn="just">
              <a:buFont typeface="Wingdings" panose="05000000000000000000" pitchFamily="2" charset="2"/>
              <a:buChar char="Ø"/>
            </a:pPr>
            <a:endParaRPr lang="fr-FR" dirty="0">
              <a:latin typeface="Cambria" panose="02040503050406030204" pitchFamily="18" charset="0"/>
              <a:ea typeface="Cambria" panose="02040503050406030204" pitchFamily="18" charset="0"/>
            </a:endParaRPr>
          </a:p>
          <a:p>
            <a:pPr marL="0" indent="0">
              <a:lnSpc>
                <a:spcPct val="120000"/>
              </a:lnSpc>
              <a:buNone/>
            </a:pPr>
            <a:endParaRPr lang="fr-FR" sz="1600" dirty="0">
              <a:latin typeface="Arial" panose="020B0604020202020204" pitchFamily="34" charset="0"/>
              <a:ea typeface="Times New Roman" panose="02020603050405020304" pitchFamily="18" charset="0"/>
            </a:endParaRPr>
          </a:p>
          <a:p>
            <a:pPr marL="0" indent="0">
              <a:lnSpc>
                <a:spcPct val="120000"/>
              </a:lnSpc>
              <a:buFont typeface="Arial" panose="020B0604020202020204" pitchFamily="34" charset="0"/>
              <a:buNone/>
            </a:pPr>
            <a:endParaRPr lang="fr-FR" sz="2400" dirty="0">
              <a:latin typeface="Times New Roman" panose="02020603050405020304" pitchFamily="18" charset="0"/>
              <a:ea typeface="Times New Roman" panose="02020603050405020304" pitchFamily="18" charset="0"/>
            </a:endParaRPr>
          </a:p>
          <a:p>
            <a:pPr marL="0" indent="0">
              <a:buFont typeface="Arial" panose="020B0604020202020204" pitchFamily="34" charset="0"/>
              <a:buNone/>
            </a:pPr>
            <a:endParaRPr lang="fr-FR" sz="1400" dirty="0"/>
          </a:p>
        </p:txBody>
      </p:sp>
      <p:pic>
        <p:nvPicPr>
          <p:cNvPr id="14" name="Image 13">
            <a:extLst>
              <a:ext uri="{FF2B5EF4-FFF2-40B4-BE49-F238E27FC236}">
                <a16:creationId xmlns:a16="http://schemas.microsoft.com/office/drawing/2014/main" id="{51411F99-D900-4138-A9AC-249C99E58CC9}"/>
              </a:ext>
            </a:extLst>
          </p:cNvPr>
          <p:cNvPicPr>
            <a:picLocks noChangeAspect="1"/>
          </p:cNvPicPr>
          <p:nvPr/>
        </p:nvPicPr>
        <p:blipFill>
          <a:blip r:embed="rId2"/>
          <a:stretch>
            <a:fillRect/>
          </a:stretch>
        </p:blipFill>
        <p:spPr>
          <a:xfrm>
            <a:off x="9672623" y="5419381"/>
            <a:ext cx="1706577" cy="1125351"/>
          </a:xfrm>
          <a:prstGeom prst="rect">
            <a:avLst/>
          </a:prstGeom>
        </p:spPr>
      </p:pic>
    </p:spTree>
    <p:extLst>
      <p:ext uri="{BB962C8B-B14F-4D97-AF65-F5344CB8AC3E}">
        <p14:creationId xmlns:p14="http://schemas.microsoft.com/office/powerpoint/2010/main" val="3260293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idx="4294967295"/>
          </p:nvPr>
        </p:nvSpPr>
        <p:spPr>
          <a:xfrm>
            <a:off x="804333" y="284372"/>
            <a:ext cx="10185399" cy="576240"/>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Vote</a:t>
            </a:r>
          </a:p>
        </p:txBody>
      </p:sp>
      <p:sp>
        <p:nvSpPr>
          <p:cNvPr id="7" name="Rectangle 2">
            <a:extLst>
              <a:ext uri="{FF2B5EF4-FFF2-40B4-BE49-F238E27FC236}">
                <a16:creationId xmlns:a16="http://schemas.microsoft.com/office/drawing/2014/main" id="{F3E40CBE-1729-44B6-8361-5E1B59A9F3FE}"/>
              </a:ext>
            </a:extLst>
          </p:cNvPr>
          <p:cNvSpPr>
            <a:spLocks noChangeArrowheads="1"/>
          </p:cNvSpPr>
          <p:nvPr/>
        </p:nvSpPr>
        <p:spPr bwMode="auto">
          <a:xfrm>
            <a:off x="1298533" y="2101099"/>
            <a:ext cx="605249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
        <p:nvSpPr>
          <p:cNvPr id="17" name="Espace réservé du contenu 16">
            <a:extLst>
              <a:ext uri="{FF2B5EF4-FFF2-40B4-BE49-F238E27FC236}">
                <a16:creationId xmlns:a16="http://schemas.microsoft.com/office/drawing/2014/main" id="{88471791-230B-4221-AC2F-F002C22C40D1}"/>
              </a:ext>
            </a:extLst>
          </p:cNvPr>
          <p:cNvSpPr txBox="1">
            <a:spLocks/>
          </p:cNvSpPr>
          <p:nvPr/>
        </p:nvSpPr>
        <p:spPr>
          <a:xfrm>
            <a:off x="852465" y="1202268"/>
            <a:ext cx="10089134" cy="5371360"/>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buNone/>
            </a:pPr>
            <a:r>
              <a:rPr lang="fr-FR" sz="3200" b="1" dirty="0">
                <a:solidFill>
                  <a:schemeClr val="accent2"/>
                </a:solidFill>
                <a:latin typeface="Cambria" panose="02040503050406030204" pitchFamily="18" charset="0"/>
                <a:ea typeface="Cambria" panose="02040503050406030204" pitchFamily="18" charset="0"/>
              </a:rPr>
              <a:t>Comment voter ?</a:t>
            </a:r>
          </a:p>
          <a:p>
            <a:pPr marL="0" indent="0" algn="just">
              <a:lnSpc>
                <a:spcPct val="120000"/>
              </a:lnSpc>
              <a:buNone/>
            </a:pPr>
            <a:endParaRPr lang="fr-FR" sz="3200" dirty="0">
              <a:solidFill>
                <a:schemeClr val="accent2"/>
              </a:solidFill>
              <a:latin typeface="Cambria" panose="02040503050406030204" pitchFamily="18" charset="0"/>
              <a:ea typeface="Cambria" panose="02040503050406030204" pitchFamily="18" charset="0"/>
            </a:endParaRPr>
          </a:p>
          <a:p>
            <a:pPr algn="just">
              <a:lnSpc>
                <a:spcPct val="12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 Via un lien sur le site de la Ville de Livry-Gargan </a:t>
            </a:r>
          </a:p>
          <a:p>
            <a:pPr algn="just">
              <a:lnSpc>
                <a:spcPct val="12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 Page permettant de voter les projets qui seront soumis au vote</a:t>
            </a:r>
          </a:p>
          <a:p>
            <a:pPr marL="0" indent="0">
              <a:lnSpc>
                <a:spcPct val="120000"/>
              </a:lnSpc>
              <a:buNone/>
            </a:pPr>
            <a:endParaRPr lang="fr-FR" sz="3200" b="1" dirty="0">
              <a:latin typeface="Cambria" panose="02040503050406030204" pitchFamily="18" charset="0"/>
              <a:ea typeface="Cambria" panose="02040503050406030204" pitchFamily="18" charset="0"/>
            </a:endParaRPr>
          </a:p>
          <a:p>
            <a:pPr marL="0" indent="0">
              <a:lnSpc>
                <a:spcPct val="120000"/>
              </a:lnSpc>
              <a:buNone/>
            </a:pPr>
            <a:r>
              <a:rPr lang="fr-FR" sz="3200" b="1" dirty="0">
                <a:solidFill>
                  <a:schemeClr val="accent2"/>
                </a:solidFill>
                <a:latin typeface="Cambria" panose="02040503050406030204" pitchFamily="18" charset="0"/>
                <a:ea typeface="Cambria" panose="02040503050406030204" pitchFamily="18" charset="0"/>
              </a:rPr>
              <a:t>Vous souhaitez voter par bulletin papier ?</a:t>
            </a:r>
          </a:p>
          <a:p>
            <a:pPr marL="0" indent="0">
              <a:lnSpc>
                <a:spcPct val="120000"/>
              </a:lnSpc>
              <a:buNone/>
            </a:pPr>
            <a:endParaRPr lang="fr-FR" sz="3200" dirty="0">
              <a:latin typeface="Cambria" panose="02040503050406030204" pitchFamily="18" charset="0"/>
              <a:ea typeface="Cambria" panose="02040503050406030204" pitchFamily="18" charset="0"/>
            </a:endParaRPr>
          </a:p>
          <a:p>
            <a:pPr>
              <a:lnSpc>
                <a:spcPct val="12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 Téléchargez votre bulletin que vous pouvez déposer dans les urnes à disposition mais également envoyer par courrier à : </a:t>
            </a:r>
          </a:p>
          <a:p>
            <a:pPr>
              <a:lnSpc>
                <a:spcPct val="120000"/>
              </a:lnSpc>
              <a:buFont typeface="Wingdings" panose="05000000000000000000" pitchFamily="2" charset="2"/>
              <a:buChar char="Ø"/>
            </a:pPr>
            <a:endParaRPr lang="fr-FR" sz="3200" dirty="0">
              <a:latin typeface="Cambria" panose="02040503050406030204" pitchFamily="18" charset="0"/>
              <a:ea typeface="Cambria" panose="02040503050406030204" pitchFamily="18" charset="0"/>
            </a:endParaRPr>
          </a:p>
          <a:p>
            <a:pPr marL="0" indent="0" algn="ctr">
              <a:lnSpc>
                <a:spcPct val="120000"/>
              </a:lnSpc>
              <a:buNone/>
            </a:pPr>
            <a:r>
              <a:rPr lang="fr-FR" sz="3200" i="1" dirty="0">
                <a:solidFill>
                  <a:schemeClr val="accent2"/>
                </a:solidFill>
                <a:latin typeface="Cambria" panose="02040503050406030204" pitchFamily="18" charset="0"/>
                <a:ea typeface="Cambria" panose="02040503050406030204" pitchFamily="18" charset="0"/>
              </a:rPr>
              <a:t>Hôtel de Ville - 3, place François-Mitterrand BP 56 - Livry-Gargan cedex</a:t>
            </a:r>
            <a:endParaRPr lang="fr-FR" sz="2600" dirty="0">
              <a:solidFill>
                <a:schemeClr val="accent2"/>
              </a:solidFill>
              <a:latin typeface="Arial" panose="020B0604020202020204" pitchFamily="34" charset="0"/>
              <a:ea typeface="Times New Roman" panose="02020603050405020304" pitchFamily="18" charset="0"/>
            </a:endParaRPr>
          </a:p>
          <a:p>
            <a:pPr marL="0" indent="0" algn="just">
              <a:buNone/>
            </a:pPr>
            <a:endParaRPr lang="fr-FR" dirty="0">
              <a:latin typeface="Cambria" panose="02040503050406030204" pitchFamily="18" charset="0"/>
              <a:ea typeface="Cambria" panose="02040503050406030204" pitchFamily="18" charset="0"/>
            </a:endParaRPr>
          </a:p>
          <a:p>
            <a:pPr marL="0" indent="0" algn="just">
              <a:buNone/>
            </a:pPr>
            <a:endParaRPr lang="fr-FR" dirty="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fr-FR" dirty="0">
              <a:latin typeface="Cambria" panose="02040503050406030204" pitchFamily="18" charset="0"/>
              <a:ea typeface="Cambria" panose="02040503050406030204" pitchFamily="18" charset="0"/>
            </a:endParaRPr>
          </a:p>
          <a:p>
            <a:pPr marL="0" indent="0" algn="just">
              <a:lnSpc>
                <a:spcPct val="120000"/>
              </a:lnSpc>
              <a:buFont typeface="Arial" panose="020B0604020202020204" pitchFamily="34" charset="0"/>
              <a:buNone/>
            </a:pPr>
            <a:endParaRPr lang="fr-FR" sz="2400" dirty="0">
              <a:latin typeface="Times New Roman" panose="02020603050405020304" pitchFamily="18" charset="0"/>
              <a:ea typeface="Times New Roman" panose="02020603050405020304" pitchFamily="18" charset="0"/>
            </a:endParaRPr>
          </a:p>
          <a:p>
            <a:pPr marL="0" indent="0" algn="just">
              <a:buFont typeface="Arial" panose="020B0604020202020204" pitchFamily="34" charset="0"/>
              <a:buNone/>
            </a:pPr>
            <a:endParaRPr lang="fr-FR" sz="1400" dirty="0"/>
          </a:p>
        </p:txBody>
      </p:sp>
      <p:pic>
        <p:nvPicPr>
          <p:cNvPr id="5" name="Image 4">
            <a:extLst>
              <a:ext uri="{FF2B5EF4-FFF2-40B4-BE49-F238E27FC236}">
                <a16:creationId xmlns:a16="http://schemas.microsoft.com/office/drawing/2014/main" id="{FF312554-C9EA-458E-8505-D05FE650F13C}"/>
              </a:ext>
            </a:extLst>
          </p:cNvPr>
          <p:cNvPicPr>
            <a:picLocks noChangeAspect="1"/>
          </p:cNvPicPr>
          <p:nvPr/>
        </p:nvPicPr>
        <p:blipFill>
          <a:blip r:embed="rId2"/>
          <a:stretch>
            <a:fillRect/>
          </a:stretch>
        </p:blipFill>
        <p:spPr>
          <a:xfrm>
            <a:off x="10143067" y="5985069"/>
            <a:ext cx="1196468" cy="788975"/>
          </a:xfrm>
          <a:prstGeom prst="rect">
            <a:avLst/>
          </a:prstGeom>
        </p:spPr>
      </p:pic>
    </p:spTree>
    <p:extLst>
      <p:ext uri="{BB962C8B-B14F-4D97-AF65-F5344CB8AC3E}">
        <p14:creationId xmlns:p14="http://schemas.microsoft.com/office/powerpoint/2010/main" val="238689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11201" y="339045"/>
            <a:ext cx="10659533" cy="633941"/>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Calendrier</a:t>
            </a:r>
          </a:p>
        </p:txBody>
      </p:sp>
      <p:sp>
        <p:nvSpPr>
          <p:cNvPr id="4" name="Espace réservé du contenu 3">
            <a:extLst>
              <a:ext uri="{FF2B5EF4-FFF2-40B4-BE49-F238E27FC236}">
                <a16:creationId xmlns:a16="http://schemas.microsoft.com/office/drawing/2014/main" id="{18067320-C3F2-42C6-BBDF-D7F34379F036}"/>
              </a:ext>
            </a:extLst>
          </p:cNvPr>
          <p:cNvSpPr>
            <a:spLocks noGrp="1"/>
          </p:cNvSpPr>
          <p:nvPr>
            <p:ph idx="1"/>
          </p:nvPr>
        </p:nvSpPr>
        <p:spPr>
          <a:xfrm>
            <a:off x="636494" y="1825625"/>
            <a:ext cx="10734240" cy="3880908"/>
          </a:xfrm>
        </p:spPr>
        <p:txBody>
          <a:bodyPr/>
          <a:lstStyle/>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Dépôt de projet</a:t>
            </a:r>
            <a:r>
              <a:rPr lang="fr-FR" sz="2400" dirty="0">
                <a:latin typeface="Cambria" panose="02040503050406030204" pitchFamily="18" charset="0"/>
                <a:ea typeface="Calibri" panose="020F0502020204030204" pitchFamily="34" charset="0"/>
                <a:cs typeface="Times New Roman" panose="02020603050405020304" pitchFamily="18" charset="0"/>
              </a:rPr>
              <a:t> : du lundi 03 mars au lundi 31 mars 2025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Etude des projets par les services</a:t>
            </a:r>
            <a:r>
              <a:rPr lang="fr-FR" sz="2400" dirty="0">
                <a:latin typeface="Cambria" panose="02040503050406030204" pitchFamily="18" charset="0"/>
                <a:ea typeface="Calibri" panose="020F0502020204030204" pitchFamily="34" charset="0"/>
                <a:cs typeface="Times New Roman" panose="02020603050405020304" pitchFamily="18" charset="0"/>
              </a:rPr>
              <a:t> : du mardi 01 avril au samedi 31 mai 2025</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Vote</a:t>
            </a:r>
            <a:r>
              <a:rPr lang="fr-FR" sz="2400" dirty="0">
                <a:latin typeface="Cambria" panose="02040503050406030204" pitchFamily="18" charset="0"/>
                <a:ea typeface="Calibri" panose="020F0502020204030204" pitchFamily="34" charset="0"/>
                <a:cs typeface="Times New Roman" panose="02020603050405020304" pitchFamily="18" charset="0"/>
              </a:rPr>
              <a:t> : du dimanche 01 juin au lundi 30 juin 2025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Publication des lauréats</a:t>
            </a:r>
            <a:r>
              <a:rPr lang="fr-FR" sz="2400" dirty="0">
                <a:latin typeface="Cambria" panose="02040503050406030204" pitchFamily="18" charset="0"/>
                <a:ea typeface="Calibri" panose="020F0502020204030204" pitchFamily="34" charset="0"/>
                <a:cs typeface="Times New Roman" panose="02020603050405020304" pitchFamily="18" charset="0"/>
              </a:rPr>
              <a:t> : lundi 07 juillet 2025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Réalisation</a:t>
            </a:r>
            <a:r>
              <a:rPr lang="fr-FR" sz="2400" dirty="0">
                <a:latin typeface="Cambria" panose="02040503050406030204" pitchFamily="18" charset="0"/>
                <a:ea typeface="Calibri" panose="020F0502020204030204" pitchFamily="34" charset="0"/>
                <a:cs typeface="Times New Roman" panose="02020603050405020304" pitchFamily="18" charset="0"/>
              </a:rPr>
              <a:t> : 2 ans ou plus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fr-FR" dirty="0"/>
          </a:p>
        </p:txBody>
      </p:sp>
      <p:pic>
        <p:nvPicPr>
          <p:cNvPr id="16" name="Image 15">
            <a:extLst>
              <a:ext uri="{FF2B5EF4-FFF2-40B4-BE49-F238E27FC236}">
                <a16:creationId xmlns:a16="http://schemas.microsoft.com/office/drawing/2014/main" id="{E8B98246-CD03-435C-8E2D-4401A75D8E00}"/>
              </a:ext>
            </a:extLst>
          </p:cNvPr>
          <p:cNvPicPr>
            <a:picLocks noChangeAspect="1"/>
          </p:cNvPicPr>
          <p:nvPr/>
        </p:nvPicPr>
        <p:blipFill>
          <a:blip r:embed="rId2"/>
          <a:stretch>
            <a:fillRect/>
          </a:stretch>
        </p:blipFill>
        <p:spPr>
          <a:xfrm>
            <a:off x="9618133" y="5481690"/>
            <a:ext cx="1667217" cy="1099396"/>
          </a:xfrm>
          <a:prstGeom prst="rect">
            <a:avLst/>
          </a:prstGeom>
        </p:spPr>
      </p:pic>
    </p:spTree>
    <p:extLst>
      <p:ext uri="{BB962C8B-B14F-4D97-AF65-F5344CB8AC3E}">
        <p14:creationId xmlns:p14="http://schemas.microsoft.com/office/powerpoint/2010/main" val="558297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idx="4294967295"/>
          </p:nvPr>
        </p:nvSpPr>
        <p:spPr>
          <a:xfrm>
            <a:off x="906650" y="368703"/>
            <a:ext cx="10378700" cy="562630"/>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Rôle du conseiller de quartier</a:t>
            </a:r>
          </a:p>
        </p:txBody>
      </p:sp>
      <p:sp>
        <p:nvSpPr>
          <p:cNvPr id="17" name="Espace réservé du contenu 16">
            <a:extLst>
              <a:ext uri="{FF2B5EF4-FFF2-40B4-BE49-F238E27FC236}">
                <a16:creationId xmlns:a16="http://schemas.microsoft.com/office/drawing/2014/main" id="{E30CD2E9-E0CA-4A5D-AB4E-DA2DC4D8C368}"/>
              </a:ext>
            </a:extLst>
          </p:cNvPr>
          <p:cNvSpPr txBox="1">
            <a:spLocks/>
          </p:cNvSpPr>
          <p:nvPr/>
        </p:nvSpPr>
        <p:spPr>
          <a:xfrm>
            <a:off x="906650" y="1452552"/>
            <a:ext cx="10447150" cy="4679307"/>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Ambassadeur et relais d'information</a:t>
            </a:r>
            <a:r>
              <a:rPr lang="fr-FR" dirty="0">
                <a:latin typeface="Cambria" panose="02040503050406030204" pitchFamily="18" charset="0"/>
                <a:ea typeface="Cambria" panose="02040503050406030204" pitchFamily="18" charset="0"/>
              </a:rPr>
              <a:t> : informer les habitants du quartier sur l’existence du budget participatif, les modalités de dépôt des projets, les critères de sélection, et le calendrier des différentes étapes</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Mobilisation</a:t>
            </a:r>
            <a:r>
              <a:rPr lang="fr-FR" dirty="0">
                <a:latin typeface="Cambria" panose="02040503050406030204" pitchFamily="18" charset="0"/>
                <a:ea typeface="Cambria" panose="02040503050406030204" pitchFamily="18" charset="0"/>
              </a:rPr>
              <a:t> : encourager les habitants à participer </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Accompagnement des projets</a:t>
            </a:r>
            <a:r>
              <a:rPr lang="fr-FR" dirty="0">
                <a:latin typeface="Cambria" panose="02040503050406030204" pitchFamily="18" charset="0"/>
                <a:ea typeface="Cambria" panose="02040503050406030204" pitchFamily="18" charset="0"/>
              </a:rPr>
              <a:t> : éventuellement aider les habitants à formaliser leurs idées en projets concrets et réalisables. </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Liaison avec la mairie</a:t>
            </a:r>
            <a:r>
              <a:rPr lang="fr-FR" dirty="0">
                <a:latin typeface="Cambria" panose="02040503050406030204" pitchFamily="18" charset="0"/>
                <a:ea typeface="Cambria" panose="02040503050406030204" pitchFamily="18" charset="0"/>
              </a:rPr>
              <a:t> : servir de lien entre les habitants et les services municipaux. Il peut collecter des questions ou des préoccupations des citoyens et les transmettre à la mairie pour faciliter le traitement des projets.</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Suivi des projets</a:t>
            </a:r>
            <a:r>
              <a:rPr lang="fr-FR" dirty="0">
                <a:latin typeface="Cambria" panose="02040503050406030204" pitchFamily="18" charset="0"/>
                <a:ea typeface="Cambria" panose="02040503050406030204" pitchFamily="18" charset="0"/>
              </a:rPr>
              <a:t> : une fois les projets votés, le conseiller de quartier peut suivre leur mise en œuvre et peut également rendre compte aux habitants de l’avancement des projets.</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Retour sur le terrain</a:t>
            </a:r>
            <a:r>
              <a:rPr lang="fr-FR" dirty="0">
                <a:latin typeface="Cambria" panose="02040503050406030204" pitchFamily="18" charset="0"/>
                <a:ea typeface="Cambria" panose="02040503050406030204" pitchFamily="18" charset="0"/>
              </a:rPr>
              <a:t> : organiser des temps d’échange avec les habitants pour discuter des projets soumis.</a:t>
            </a:r>
          </a:p>
          <a:p>
            <a:pPr algn="just">
              <a:lnSpc>
                <a:spcPct val="120000"/>
              </a:lnSpc>
              <a:buFont typeface="Wingdings" panose="05000000000000000000" pitchFamily="2" charset="2"/>
              <a:buChar char="Ø"/>
            </a:pPr>
            <a:endParaRPr lang="fr-FR" sz="1600" dirty="0">
              <a:latin typeface="Cambria" panose="02040503050406030204" pitchFamily="18" charset="0"/>
              <a:ea typeface="Cambria" panose="02040503050406030204" pitchFamily="18" charset="0"/>
            </a:endParaRPr>
          </a:p>
          <a:p>
            <a:pPr algn="just">
              <a:lnSpc>
                <a:spcPct val="120000"/>
              </a:lnSpc>
              <a:buFont typeface="Wingdings" panose="05000000000000000000" pitchFamily="2" charset="2"/>
              <a:buChar char="Ø"/>
            </a:pPr>
            <a:endParaRPr lang="fr-FR" sz="24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fr-FR" sz="1400" dirty="0">
              <a:latin typeface="Cambria" panose="02040503050406030204" pitchFamily="18" charset="0"/>
              <a:ea typeface="Cambria" panose="02040503050406030204" pitchFamily="18" charset="0"/>
            </a:endParaRPr>
          </a:p>
        </p:txBody>
      </p:sp>
      <p:pic>
        <p:nvPicPr>
          <p:cNvPr id="14" name="Image 13">
            <a:extLst>
              <a:ext uri="{FF2B5EF4-FFF2-40B4-BE49-F238E27FC236}">
                <a16:creationId xmlns:a16="http://schemas.microsoft.com/office/drawing/2014/main" id="{EAF058BA-5804-4BA4-8370-F32CAA2FC5F8}"/>
              </a:ext>
            </a:extLst>
          </p:cNvPr>
          <p:cNvPicPr>
            <a:picLocks noChangeAspect="1"/>
          </p:cNvPicPr>
          <p:nvPr/>
        </p:nvPicPr>
        <p:blipFill>
          <a:blip r:embed="rId2"/>
          <a:stretch>
            <a:fillRect/>
          </a:stretch>
        </p:blipFill>
        <p:spPr>
          <a:xfrm>
            <a:off x="9727483" y="5765464"/>
            <a:ext cx="1557867" cy="1027288"/>
          </a:xfrm>
          <a:prstGeom prst="rect">
            <a:avLst/>
          </a:prstGeom>
        </p:spPr>
      </p:pic>
    </p:spTree>
    <p:extLst>
      <p:ext uri="{BB962C8B-B14F-4D97-AF65-F5344CB8AC3E}">
        <p14:creationId xmlns:p14="http://schemas.microsoft.com/office/powerpoint/2010/main" val="2323408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FÊTE DE QUARTIER</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2191670"/>
            <a:ext cx="10164774" cy="221701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10 ans des conseils de quartier </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Trouver un thème </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Organiser des ateliers avec le service des festivités </a:t>
            </a:r>
          </a:p>
        </p:txBody>
      </p:sp>
    </p:spTree>
    <p:extLst>
      <p:ext uri="{BB962C8B-B14F-4D97-AF65-F5344CB8AC3E}">
        <p14:creationId xmlns:p14="http://schemas.microsoft.com/office/powerpoint/2010/main" val="1220594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5" name="Sous-titre 2">
            <a:extLst>
              <a:ext uri="{FF2B5EF4-FFF2-40B4-BE49-F238E27FC236}">
                <a16:creationId xmlns:a16="http://schemas.microsoft.com/office/drawing/2014/main" id="{095DA1F5-F346-4B54-A95B-A298722A6F20}"/>
              </a:ext>
            </a:extLst>
          </p:cNvPr>
          <p:cNvSpPr txBox="1">
            <a:spLocks/>
          </p:cNvSpPr>
          <p:nvPr/>
        </p:nvSpPr>
        <p:spPr>
          <a:xfrm>
            <a:off x="1464733" y="2561327"/>
            <a:ext cx="8813800" cy="735398"/>
          </a:xfrm>
          <a:prstGeom prst="rect">
            <a:avLst/>
          </a:prstGeom>
          <a:ln>
            <a:solidFill>
              <a:schemeClr val="tx1"/>
            </a:solidFill>
          </a:ln>
        </p:spPr>
        <p:txBody>
          <a:bodyPr vert="horz" lIns="91440" tIns="45720" rIns="91440" bIns="45720" rtlCol="0" anchor="b">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000" dirty="0">
                <a:solidFill>
                  <a:schemeClr val="accent6">
                    <a:lumMod val="75000"/>
                  </a:schemeClr>
                </a:solidFill>
                <a:latin typeface="Perpetua Titling MT" panose="02020502060505020804" pitchFamily="18" charset="0"/>
              </a:rPr>
              <a:t>Engagements</a:t>
            </a:r>
            <a:endParaRPr lang="fr-FR" sz="4000" dirty="0">
              <a:solidFill>
                <a:schemeClr val="accent6">
                  <a:lumMod val="75000"/>
                </a:schemeClr>
              </a:solidFill>
            </a:endParaRPr>
          </a:p>
        </p:txBody>
      </p:sp>
    </p:spTree>
    <p:extLst>
      <p:ext uri="{BB962C8B-B14F-4D97-AF65-F5344CB8AC3E}">
        <p14:creationId xmlns:p14="http://schemas.microsoft.com/office/powerpoint/2010/main" val="1377634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Art 11 – exclusion</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1878404"/>
            <a:ext cx="10164774" cy="369434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 2 absences non excusées : avertissement</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Absences répétées : ouverture de la procédure d’exclusion</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Toute personne troublant l’ordre ou le bon fonctionnement du conseil</a:t>
            </a:r>
          </a:p>
        </p:txBody>
      </p:sp>
    </p:spTree>
    <p:extLst>
      <p:ext uri="{BB962C8B-B14F-4D97-AF65-F5344CB8AC3E}">
        <p14:creationId xmlns:p14="http://schemas.microsoft.com/office/powerpoint/2010/main" val="1801704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Art 12 – démission</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2454138"/>
            <a:ext cx="10164774" cy="221701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Au cours de leur mandat de conseillers de quartier, si un conseiller </a:t>
            </a:r>
            <a:r>
              <a:rPr lang="fr-FR" sz="3200" dirty="0">
                <a:solidFill>
                  <a:schemeClr val="accent2"/>
                </a:solidFill>
                <a:latin typeface="Cambria" panose="02040503050406030204" pitchFamily="18" charset="0"/>
                <a:ea typeface="Cambria" panose="02040503050406030204" pitchFamily="18" charset="0"/>
              </a:rPr>
              <a:t>entame un mandat électoral </a:t>
            </a:r>
            <a:r>
              <a:rPr lang="fr-FR" sz="3200" dirty="0">
                <a:latin typeface="Cambria" panose="02040503050406030204" pitchFamily="18" charset="0"/>
                <a:ea typeface="Cambria" panose="02040503050406030204" pitchFamily="18" charset="0"/>
              </a:rPr>
              <a:t>quel qu’il soit, il est tenu de se démettre de ses fonctions</a:t>
            </a:r>
          </a:p>
        </p:txBody>
      </p:sp>
    </p:spTree>
    <p:extLst>
      <p:ext uri="{BB962C8B-B14F-4D97-AF65-F5344CB8AC3E}">
        <p14:creationId xmlns:p14="http://schemas.microsoft.com/office/powerpoint/2010/main" val="3172468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6161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déroulé</a:t>
            </a:r>
            <a:endParaRPr lang="fr-FR" sz="3600" dirty="0">
              <a:solidFill>
                <a:schemeClr val="accent6">
                  <a:lumMod val="75000"/>
                </a:schemeClr>
              </a:solidFill>
              <a:latin typeface="Perpetua Titling MT" panose="02020502060505020804" pitchFamily="18" charset="0"/>
            </a:endParaRPr>
          </a:p>
        </p:txBody>
      </p:sp>
      <p:sp>
        <p:nvSpPr>
          <p:cNvPr id="3" name="Sous-titre 2">
            <a:extLst>
              <a:ext uri="{FF2B5EF4-FFF2-40B4-BE49-F238E27FC236}">
                <a16:creationId xmlns:a16="http://schemas.microsoft.com/office/drawing/2014/main" id="{6F5C0026-53EE-486A-A1D8-BDB5408081B5}"/>
              </a:ext>
            </a:extLst>
          </p:cNvPr>
          <p:cNvSpPr>
            <a:spLocks noGrp="1"/>
          </p:cNvSpPr>
          <p:nvPr>
            <p:ph idx="1"/>
          </p:nvPr>
        </p:nvSpPr>
        <p:spPr>
          <a:xfrm>
            <a:off x="838199" y="1574276"/>
            <a:ext cx="10515600" cy="4667587"/>
          </a:xfrm>
          <a:ln>
            <a:solidFill>
              <a:schemeClr val="bg1"/>
            </a:solidFill>
          </a:ln>
        </p:spPr>
        <p:txBody>
          <a:bodyPr>
            <a:normAutofit lnSpcReduction="10000"/>
          </a:bodyPr>
          <a:lstStyle/>
          <a:p>
            <a:pPr marL="514350" lvl="0" indent="-514350">
              <a:buFont typeface="+mj-lt"/>
              <a:buAutoNum type="arabicPeriod"/>
            </a:pPr>
            <a:r>
              <a:rPr lang="fr-FR" dirty="0">
                <a:latin typeface="Cambria" panose="02040503050406030204" pitchFamily="18" charset="0"/>
                <a:ea typeface="Cambria" panose="02040503050406030204" pitchFamily="18" charset="0"/>
              </a:rPr>
              <a:t>Mot d’accueil de Monsieur le Maire </a:t>
            </a:r>
          </a:p>
          <a:p>
            <a:pPr marL="514350" lvl="0" indent="-514350">
              <a:buFont typeface="+mj-lt"/>
              <a:buAutoNum type="arabicPeriod"/>
            </a:pPr>
            <a:r>
              <a:rPr lang="fr-FR" dirty="0">
                <a:latin typeface="Cambria" panose="02040503050406030204" pitchFamily="18" charset="0"/>
                <a:ea typeface="Cambria" panose="02040503050406030204" pitchFamily="18" charset="0"/>
              </a:rPr>
              <a:t>Mot d’accueil de Monsieur Aidoudi</a:t>
            </a:r>
          </a:p>
          <a:p>
            <a:pPr marL="514350" lvl="0" indent="-514350">
              <a:buFont typeface="+mj-lt"/>
              <a:buAutoNum type="arabicPeriod"/>
            </a:pPr>
            <a:r>
              <a:rPr lang="fr-FR" dirty="0">
                <a:latin typeface="Cambria" panose="02040503050406030204" pitchFamily="18" charset="0"/>
                <a:ea typeface="Cambria" panose="02040503050406030204" pitchFamily="18" charset="0"/>
              </a:rPr>
              <a:t>Tour de table</a:t>
            </a:r>
          </a:p>
          <a:p>
            <a:pPr marL="514350" lvl="0" indent="-514350">
              <a:buFont typeface="+mj-lt"/>
              <a:buAutoNum type="arabicPeriod"/>
            </a:pPr>
            <a:r>
              <a:rPr lang="fr-FR" dirty="0">
                <a:latin typeface="Cambria" panose="02040503050406030204" pitchFamily="18" charset="0"/>
                <a:ea typeface="Cambria" panose="02040503050406030204" pitchFamily="18" charset="0"/>
              </a:rPr>
              <a:t>Restitution de la charte signée</a:t>
            </a:r>
          </a:p>
          <a:p>
            <a:pPr marL="514350" lvl="0" indent="-514350">
              <a:buFont typeface="+mj-lt"/>
              <a:buAutoNum type="arabicPeriod"/>
            </a:pPr>
            <a:r>
              <a:rPr lang="fr-FR" dirty="0">
                <a:latin typeface="Cambria" panose="02040503050406030204" pitchFamily="18" charset="0"/>
                <a:ea typeface="Cambria" panose="02040503050406030204" pitchFamily="18" charset="0"/>
              </a:rPr>
              <a:t>Election du président (de la présidente) à bulletin secret</a:t>
            </a:r>
          </a:p>
          <a:p>
            <a:pPr marL="514350" lvl="0" indent="-514350">
              <a:buFont typeface="+mj-lt"/>
              <a:buAutoNum type="arabicPeriod"/>
            </a:pPr>
            <a:r>
              <a:rPr lang="fr-FR" dirty="0">
                <a:latin typeface="Cambria" panose="02040503050406030204" pitchFamily="18" charset="0"/>
                <a:ea typeface="Cambria" panose="02040503050406030204" pitchFamily="18" charset="0"/>
              </a:rPr>
              <a:t>Présentation du budget participatif 2025 </a:t>
            </a:r>
          </a:p>
          <a:p>
            <a:pPr marL="514350" lvl="0" indent="-514350">
              <a:buFont typeface="+mj-lt"/>
              <a:buAutoNum type="arabicPeriod"/>
            </a:pPr>
            <a:r>
              <a:rPr lang="fr-FR" dirty="0">
                <a:latin typeface="Cambria" panose="02040503050406030204" pitchFamily="18" charset="0"/>
                <a:ea typeface="Cambria" panose="02040503050406030204" pitchFamily="18" charset="0"/>
              </a:rPr>
              <a:t>Thème et organisation de la fête de quartier 2025</a:t>
            </a:r>
          </a:p>
          <a:p>
            <a:pPr marL="514350" lvl="0" indent="-514350">
              <a:buFont typeface="+mj-lt"/>
              <a:buAutoNum type="arabicPeriod"/>
            </a:pPr>
            <a:r>
              <a:rPr lang="fr-FR" dirty="0">
                <a:latin typeface="Cambria" panose="02040503050406030204" pitchFamily="18" charset="0"/>
                <a:ea typeface="Cambria" panose="02040503050406030204" pitchFamily="18" charset="0"/>
              </a:rPr>
              <a:t>Engagements</a:t>
            </a:r>
          </a:p>
          <a:p>
            <a:pPr marL="514350" lvl="0" indent="-514350">
              <a:buFont typeface="+mj-lt"/>
              <a:buAutoNum type="arabicPeriod"/>
            </a:pPr>
            <a:r>
              <a:rPr lang="fr-FR" dirty="0">
                <a:latin typeface="Cambria" panose="02040503050406030204" pitchFamily="18" charset="0"/>
                <a:ea typeface="Cambria" panose="02040503050406030204" pitchFamily="18" charset="0"/>
              </a:rPr>
              <a:t>Echanges</a:t>
            </a:r>
          </a:p>
          <a:p>
            <a:pPr marL="514350" lvl="0" indent="-514350">
              <a:buFont typeface="+mj-lt"/>
              <a:buAutoNum type="arabicPeriod"/>
            </a:pPr>
            <a:r>
              <a:rPr lang="fr-FR" dirty="0">
                <a:latin typeface="Cambria" panose="02040503050406030204" pitchFamily="18" charset="0"/>
                <a:ea typeface="Cambria" panose="02040503050406030204" pitchFamily="18" charset="0"/>
              </a:rPr>
              <a:t>Mot de clôture de Monsieur le Maire</a:t>
            </a:r>
          </a:p>
          <a:p>
            <a:pPr marL="571500" indent="-571500">
              <a:buAutoNum type="romanUcPeriod"/>
            </a:pPr>
            <a:endParaRPr lang="fr-FR" sz="3600" dirty="0">
              <a:latin typeface="Arial" panose="020B0604020202020204" pitchFamily="34" charset="0"/>
              <a:cs typeface="Arial" panose="020B0604020202020204" pitchFamily="34" charset="0"/>
            </a:endParaRP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60927" y="4848990"/>
            <a:ext cx="1066800" cy="1718945"/>
          </a:xfrm>
          <a:prstGeom prst="rect">
            <a:avLst/>
          </a:prstGeom>
          <a:noFill/>
        </p:spPr>
      </p:pic>
    </p:spTree>
    <p:extLst>
      <p:ext uri="{BB962C8B-B14F-4D97-AF65-F5344CB8AC3E}">
        <p14:creationId xmlns:p14="http://schemas.microsoft.com/office/powerpoint/2010/main" val="42661123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Art 14 – Principes d’intérêt général</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69325" y="5502028"/>
            <a:ext cx="735107" cy="109881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1867712"/>
            <a:ext cx="10164774" cy="4031873"/>
          </a:xfrm>
          <a:prstGeom prst="rect">
            <a:avLst/>
          </a:prstGeom>
        </p:spPr>
        <p:txBody>
          <a:bodyPr wrap="square">
            <a:spAutoFit/>
          </a:bodyPr>
          <a:lstStyle/>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Les décisions des conseils de quartier doivent être prises dans </a:t>
            </a:r>
            <a:r>
              <a:rPr lang="fr-FR" sz="3200" dirty="0">
                <a:solidFill>
                  <a:schemeClr val="accent2"/>
                </a:solidFill>
                <a:latin typeface="Cambria" panose="02040503050406030204" pitchFamily="18" charset="0"/>
                <a:ea typeface="Cambria" panose="02040503050406030204" pitchFamily="18" charset="0"/>
              </a:rPr>
              <a:t>l’intérêt collectif</a:t>
            </a:r>
            <a:r>
              <a:rPr lang="fr-FR" sz="3200" dirty="0">
                <a:latin typeface="Cambria" panose="02040503050406030204" pitchFamily="18" charset="0"/>
                <a:ea typeface="Cambria" panose="02040503050406030204" pitchFamily="18" charset="0"/>
              </a:rPr>
              <a:t>. Ils ne peuvent défendre leur intérêt personnel</a:t>
            </a:r>
          </a:p>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Aucun conseiller ne peut faire valoir sa fonction de conseiller de quartier afin d’obtenir des </a:t>
            </a:r>
            <a:r>
              <a:rPr lang="fr-FR" sz="3200" dirty="0">
                <a:solidFill>
                  <a:schemeClr val="accent2"/>
                </a:solidFill>
                <a:latin typeface="Cambria" panose="02040503050406030204" pitchFamily="18" charset="0"/>
                <a:ea typeface="Cambria" panose="02040503050406030204" pitchFamily="18" charset="0"/>
              </a:rPr>
              <a:t>avantages</a:t>
            </a:r>
            <a:r>
              <a:rPr lang="fr-FR" sz="3200" dirty="0">
                <a:latin typeface="Cambria" panose="02040503050406030204" pitchFamily="18" charset="0"/>
                <a:ea typeface="Cambria" panose="02040503050406030204" pitchFamily="18" charset="0"/>
              </a:rPr>
              <a:t> ou des </a:t>
            </a:r>
            <a:r>
              <a:rPr lang="fr-FR" sz="3200" dirty="0">
                <a:solidFill>
                  <a:schemeClr val="accent2"/>
                </a:solidFill>
                <a:latin typeface="Cambria" panose="02040503050406030204" pitchFamily="18" charset="0"/>
                <a:ea typeface="Cambria" panose="02040503050406030204" pitchFamily="18" charset="0"/>
              </a:rPr>
              <a:t>informations à des fins personnelles</a:t>
            </a:r>
            <a:endParaRPr lang="fr-FR" sz="3200" dirty="0">
              <a:latin typeface="Cambria" panose="02040503050406030204" pitchFamily="18" charset="0"/>
              <a:ea typeface="Cambria" panose="02040503050406030204" pitchFamily="18" charset="0"/>
            </a:endParaRPr>
          </a:p>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Chaque conseiller s’engage à respecter une </a:t>
            </a:r>
            <a:r>
              <a:rPr lang="fr-FR" sz="3200" dirty="0">
                <a:solidFill>
                  <a:schemeClr val="accent2"/>
                </a:solidFill>
                <a:latin typeface="Cambria" panose="02040503050406030204" pitchFamily="18" charset="0"/>
                <a:ea typeface="Cambria" panose="02040503050406030204" pitchFamily="18" charset="0"/>
              </a:rPr>
              <a:t>neutralité religieuse</a:t>
            </a:r>
            <a:r>
              <a:rPr lang="fr-FR" sz="3200" dirty="0">
                <a:latin typeface="Cambria" panose="02040503050406030204" pitchFamily="18" charset="0"/>
                <a:ea typeface="Cambria" panose="02040503050406030204" pitchFamily="18" charset="0"/>
              </a:rPr>
              <a:t> et </a:t>
            </a:r>
            <a:r>
              <a:rPr lang="fr-FR" sz="3200" dirty="0">
                <a:solidFill>
                  <a:schemeClr val="accent2"/>
                </a:solidFill>
                <a:latin typeface="Cambria" panose="02040503050406030204" pitchFamily="18" charset="0"/>
                <a:ea typeface="Cambria" panose="02040503050406030204" pitchFamily="18" charset="0"/>
              </a:rPr>
              <a:t>politique</a:t>
            </a:r>
          </a:p>
        </p:txBody>
      </p:sp>
    </p:spTree>
    <p:extLst>
      <p:ext uri="{BB962C8B-B14F-4D97-AF65-F5344CB8AC3E}">
        <p14:creationId xmlns:p14="http://schemas.microsoft.com/office/powerpoint/2010/main" val="1862365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565038"/>
          </a:xfrm>
          <a:ln>
            <a:solidFill>
              <a:schemeClr val="tx1"/>
            </a:solidFill>
          </a:ln>
        </p:spPr>
        <p:txBody>
          <a:bodyPr>
            <a:noAutofit/>
          </a:bodyPr>
          <a:lstStyle/>
          <a:p>
            <a:pPr algn="ctr"/>
            <a:r>
              <a:rPr lang="fr-FR" sz="3200" dirty="0">
                <a:solidFill>
                  <a:schemeClr val="accent6">
                    <a:lumMod val="75000"/>
                  </a:schemeClr>
                </a:solidFill>
                <a:latin typeface="Perpetua Titling MT" panose="02020502060505020804" pitchFamily="18" charset="0"/>
              </a:rPr>
              <a:t>Art 15 – Obligation de réserve </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86258" y="5778938"/>
            <a:ext cx="735107" cy="1064952"/>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2174006"/>
            <a:ext cx="10164774" cy="3046988"/>
          </a:xfrm>
          <a:prstGeom prst="rect">
            <a:avLst/>
          </a:prstGeom>
        </p:spPr>
        <p:txBody>
          <a:bodyPr wrap="square">
            <a:spAutoFit/>
          </a:bodyPr>
          <a:lstStyle/>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Les membres du conseil sont tenus, dans l’exercice de leur mandat, à un </a:t>
            </a:r>
            <a:r>
              <a:rPr lang="fr-FR" sz="3200" dirty="0">
                <a:solidFill>
                  <a:schemeClr val="accent2"/>
                </a:solidFill>
                <a:latin typeface="Cambria" panose="02040503050406030204" pitchFamily="18" charset="0"/>
                <a:ea typeface="Cambria" panose="02040503050406030204" pitchFamily="18" charset="0"/>
              </a:rPr>
              <a:t>devoir de réserve</a:t>
            </a:r>
            <a:r>
              <a:rPr lang="fr-FR" sz="3200" dirty="0">
                <a:latin typeface="Cambria" panose="02040503050406030204" pitchFamily="18" charset="0"/>
                <a:ea typeface="Cambria" panose="02040503050406030204" pitchFamily="18" charset="0"/>
              </a:rPr>
              <a:t>. Hors mandat spécifique délivré par le conseil de quartier, ses membres ne peuvent engager, lors de réunions publiques, que leur propre parole ou leur propre responsabilité.</a:t>
            </a:r>
          </a:p>
        </p:txBody>
      </p:sp>
    </p:spTree>
    <p:extLst>
      <p:ext uri="{BB962C8B-B14F-4D97-AF65-F5344CB8AC3E}">
        <p14:creationId xmlns:p14="http://schemas.microsoft.com/office/powerpoint/2010/main" val="1720818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Art 16 – clause de confidentialité</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1867712"/>
            <a:ext cx="10164774" cy="3539430"/>
          </a:xfrm>
          <a:prstGeom prst="rect">
            <a:avLst/>
          </a:prstGeom>
        </p:spPr>
        <p:txBody>
          <a:bodyPr wrap="square">
            <a:spAutoFit/>
          </a:bodyPr>
          <a:lstStyle/>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Les membres du conseil s’engagent à garder confidentiel </a:t>
            </a:r>
            <a:r>
              <a:rPr lang="fr-FR" sz="3200" dirty="0">
                <a:solidFill>
                  <a:schemeClr val="accent2"/>
                </a:solidFill>
                <a:latin typeface="Cambria" panose="02040503050406030204" pitchFamily="18" charset="0"/>
                <a:ea typeface="Cambria" panose="02040503050406030204" pitchFamily="18" charset="0"/>
              </a:rPr>
              <a:t>toute information et tout document mis à disposition par la Ville </a:t>
            </a:r>
            <a:r>
              <a:rPr lang="fr-FR" sz="3200" dirty="0">
                <a:latin typeface="Cambria" panose="02040503050406030204" pitchFamily="18" charset="0"/>
                <a:ea typeface="Cambria" panose="02040503050406030204" pitchFamily="18" charset="0"/>
              </a:rPr>
              <a:t>dans le cadre de leurs mandats de conseillers de quartier</a:t>
            </a:r>
          </a:p>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Les conseillers pourront communiquer sur leurs travaux après autorisation claire et sans équivoque du Maire ou de son représentant.</a:t>
            </a:r>
          </a:p>
        </p:txBody>
      </p:sp>
    </p:spTree>
    <p:extLst>
      <p:ext uri="{BB962C8B-B14F-4D97-AF65-F5344CB8AC3E}">
        <p14:creationId xmlns:p14="http://schemas.microsoft.com/office/powerpoint/2010/main" val="2810362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67F31926-1C96-4161-8B20-12F4F4B89050}"/>
              </a:ext>
            </a:extLst>
          </p:cNvPr>
          <p:cNvSpPr>
            <a:spLocks noGrp="1"/>
          </p:cNvSpPr>
          <p:nvPr>
            <p:ph type="title"/>
          </p:nvPr>
        </p:nvSpPr>
        <p:spPr>
          <a:xfrm>
            <a:off x="838200" y="2766218"/>
            <a:ext cx="10515600" cy="1325563"/>
          </a:xfrm>
        </p:spPr>
        <p:txBody>
          <a:bodyPr>
            <a:normAutofit/>
          </a:bodyPr>
          <a:lstStyle/>
          <a:p>
            <a:pPr algn="ctr"/>
            <a:r>
              <a:rPr lang="fr-FR" dirty="0">
                <a:solidFill>
                  <a:schemeClr val="accent2"/>
                </a:solidFill>
                <a:latin typeface="Perpetua Titling MT" panose="02020502060505020804" pitchFamily="18" charset="0"/>
              </a:rPr>
              <a:t>merci</a:t>
            </a:r>
          </a:p>
        </p:txBody>
      </p:sp>
    </p:spTree>
    <p:extLst>
      <p:ext uri="{BB962C8B-B14F-4D97-AF65-F5344CB8AC3E}">
        <p14:creationId xmlns:p14="http://schemas.microsoft.com/office/powerpoint/2010/main" val="4182441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6161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conseil de quartier </a:t>
            </a:r>
            <a:endParaRPr lang="fr-FR" sz="3600" dirty="0">
              <a:solidFill>
                <a:schemeClr val="accent6">
                  <a:lumMod val="75000"/>
                </a:schemeClr>
              </a:solidFill>
              <a:latin typeface="Perpetua Titling MT" panose="02020502060505020804" pitchFamily="18" charset="0"/>
            </a:endParaRPr>
          </a:p>
        </p:txBody>
      </p:sp>
      <p:sp>
        <p:nvSpPr>
          <p:cNvPr id="3" name="Sous-titre 2">
            <a:extLst>
              <a:ext uri="{FF2B5EF4-FFF2-40B4-BE49-F238E27FC236}">
                <a16:creationId xmlns:a16="http://schemas.microsoft.com/office/drawing/2014/main" id="{6F5C0026-53EE-486A-A1D8-BDB5408081B5}"/>
              </a:ext>
            </a:extLst>
          </p:cNvPr>
          <p:cNvSpPr>
            <a:spLocks noGrp="1"/>
          </p:cNvSpPr>
          <p:nvPr>
            <p:ph idx="1"/>
          </p:nvPr>
        </p:nvSpPr>
        <p:spPr>
          <a:xfrm>
            <a:off x="838199" y="1574276"/>
            <a:ext cx="10515600" cy="4667587"/>
          </a:xfrm>
          <a:ln>
            <a:solidFill>
              <a:schemeClr val="bg1"/>
            </a:solidFill>
          </a:ln>
        </p:spPr>
        <p:txBody>
          <a:bodyPr>
            <a:normAutofit/>
          </a:bodyPr>
          <a:lstStyle/>
          <a:p>
            <a:pPr marL="0" indent="0" algn="just">
              <a:buNone/>
            </a:pPr>
            <a:r>
              <a:rPr lang="fr-FR" sz="3600" dirty="0">
                <a:solidFill>
                  <a:schemeClr val="accent2"/>
                </a:solidFill>
                <a:latin typeface="Cambria" panose="02040503050406030204" pitchFamily="18" charset="0"/>
                <a:ea typeface="Cambria" panose="02040503050406030204" pitchFamily="18" charset="0"/>
                <a:cs typeface="Arial" panose="020B0604020202020204" pitchFamily="34" charset="0"/>
              </a:rPr>
              <a:t>Quoi ?</a:t>
            </a:r>
          </a:p>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cs typeface="Arial" panose="020B0604020202020204" pitchFamily="34" charset="0"/>
              </a:rPr>
              <a:t> Espace de participation des habitants engagés pour leur quartier (intérêt général </a:t>
            </a:r>
            <a:r>
              <a:rPr lang="fr-FR" i="1" dirty="0">
                <a:latin typeface="Cambria" panose="02040503050406030204" pitchFamily="18" charset="0"/>
                <a:ea typeface="Cambria" panose="02040503050406030204" pitchFamily="18" charset="0"/>
                <a:cs typeface="Arial" panose="020B0604020202020204" pitchFamily="34" charset="0"/>
              </a:rPr>
              <a:t>art 14</a:t>
            </a:r>
            <a:r>
              <a:rPr lang="fr-FR" dirty="0">
                <a:latin typeface="Cambria" panose="02040503050406030204" pitchFamily="18" charset="0"/>
                <a:ea typeface="Cambria" panose="02040503050406030204" pitchFamily="18" charset="0"/>
                <a:cs typeface="Arial" panose="020B0604020202020204" pitchFamily="34" charset="0"/>
              </a:rPr>
              <a:t>)</a:t>
            </a:r>
          </a:p>
          <a:p>
            <a:pPr marL="0" indent="0" algn="just">
              <a:buNone/>
            </a:pPr>
            <a:endParaRPr lang="fr-FR" dirty="0">
              <a:latin typeface="Cambria" panose="02040503050406030204" pitchFamily="18" charset="0"/>
              <a:ea typeface="Cambria" panose="02040503050406030204" pitchFamily="18" charset="0"/>
              <a:cs typeface="Arial" panose="020B0604020202020204" pitchFamily="34" charset="0"/>
            </a:endParaRPr>
          </a:p>
          <a:p>
            <a:pPr marL="0" indent="0" algn="just">
              <a:buNone/>
            </a:pPr>
            <a:r>
              <a:rPr lang="fr-FR" sz="3600" dirty="0">
                <a:solidFill>
                  <a:schemeClr val="accent2"/>
                </a:solidFill>
                <a:latin typeface="Cambria" panose="02040503050406030204" pitchFamily="18" charset="0"/>
                <a:ea typeface="Cambria" panose="02040503050406030204" pitchFamily="18" charset="0"/>
                <a:cs typeface="Arial" panose="020B0604020202020204" pitchFamily="34" charset="0"/>
              </a:rPr>
              <a:t>Comment ?</a:t>
            </a:r>
          </a:p>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cs typeface="Arial" panose="020B0604020202020204" pitchFamily="34" charset="0"/>
              </a:rPr>
              <a:t> Participer aux réunions, ateliers et autres évènements</a:t>
            </a:r>
          </a:p>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cs typeface="Arial" panose="020B0604020202020204" pitchFamily="34" charset="0"/>
              </a:rPr>
              <a:t> Force de proposition </a:t>
            </a:r>
          </a:p>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cs typeface="Arial" panose="020B0604020202020204" pitchFamily="34" charset="0"/>
              </a:rPr>
              <a:t> Faire remonter les besoins des habitants</a:t>
            </a:r>
          </a:p>
        </p:txBody>
      </p:sp>
      <p:pic>
        <p:nvPicPr>
          <p:cNvPr id="10" name="Image 9">
            <a:extLst>
              <a:ext uri="{FF2B5EF4-FFF2-40B4-BE49-F238E27FC236}">
                <a16:creationId xmlns:a16="http://schemas.microsoft.com/office/drawing/2014/main" id="{09041C08-309B-4AC9-AFFD-35DD8E0231B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10319406" y="5207468"/>
            <a:ext cx="818216" cy="1250573"/>
          </a:xfrm>
          <a:prstGeom prst="rect">
            <a:avLst/>
          </a:prstGeom>
          <a:noFill/>
        </p:spPr>
      </p:pic>
    </p:spTree>
    <p:extLst>
      <p:ext uri="{BB962C8B-B14F-4D97-AF65-F5344CB8AC3E}">
        <p14:creationId xmlns:p14="http://schemas.microsoft.com/office/powerpoint/2010/main" val="699322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6161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conseiller de quartier </a:t>
            </a:r>
            <a:endParaRPr lang="fr-FR" sz="3600" dirty="0">
              <a:solidFill>
                <a:schemeClr val="accent6">
                  <a:lumMod val="75000"/>
                </a:schemeClr>
              </a:solidFill>
              <a:latin typeface="Perpetua Titling MT" panose="02020502060505020804" pitchFamily="18" charset="0"/>
            </a:endParaRPr>
          </a:p>
        </p:txBody>
      </p:sp>
      <p:sp>
        <p:nvSpPr>
          <p:cNvPr id="3" name="Sous-titre 2">
            <a:extLst>
              <a:ext uri="{FF2B5EF4-FFF2-40B4-BE49-F238E27FC236}">
                <a16:creationId xmlns:a16="http://schemas.microsoft.com/office/drawing/2014/main" id="{6F5C0026-53EE-486A-A1D8-BDB5408081B5}"/>
              </a:ext>
            </a:extLst>
          </p:cNvPr>
          <p:cNvSpPr>
            <a:spLocks noGrp="1"/>
          </p:cNvSpPr>
          <p:nvPr>
            <p:ph idx="1"/>
          </p:nvPr>
        </p:nvSpPr>
        <p:spPr>
          <a:xfrm>
            <a:off x="838200" y="1574275"/>
            <a:ext cx="10515600" cy="4667587"/>
          </a:xfrm>
          <a:ln>
            <a:solidFill>
              <a:schemeClr val="bg1"/>
            </a:solidFill>
          </a:ln>
        </p:spPr>
        <p:txBody>
          <a:bodyPr>
            <a:normAutofit/>
          </a:bodyPr>
          <a:lstStyle/>
          <a:p>
            <a:pPr marL="0" indent="0" algn="just">
              <a:lnSpc>
                <a:spcPct val="100000"/>
              </a:lnSpc>
              <a:buNone/>
            </a:pPr>
            <a:r>
              <a:rPr lang="fr-FR" sz="4000" dirty="0">
                <a:solidFill>
                  <a:schemeClr val="accent2"/>
                </a:solidFill>
                <a:latin typeface="Cambria" panose="02040503050406030204" pitchFamily="18" charset="0"/>
                <a:ea typeface="Cambria" panose="02040503050406030204" pitchFamily="18" charset="0"/>
                <a:cs typeface="Arial" panose="020B0604020202020204" pitchFamily="34" charset="0"/>
              </a:rPr>
              <a:t>Qui ?</a:t>
            </a:r>
            <a:endParaRPr lang="fr-FR" sz="3600" dirty="0">
              <a:solidFill>
                <a:schemeClr val="accent2"/>
              </a:solidFill>
              <a:latin typeface="Cambria" panose="02040503050406030204" pitchFamily="18" charset="0"/>
              <a:ea typeface="Cambria" panose="02040503050406030204" pitchFamily="18" charset="0"/>
              <a:cs typeface="Arial" panose="020B0604020202020204" pitchFamily="34" charset="0"/>
            </a:endParaRP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Maire (membre de droit)</a:t>
            </a: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Adjoint au maire délégué à la Démocratie participative (membre de droit)</a:t>
            </a: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Adjoints de quartier </a:t>
            </a: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Service de la Participation citoyenne </a:t>
            </a: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16 membres max par conseil de quartier</a:t>
            </a: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0382157" y="5665882"/>
            <a:ext cx="791322" cy="1151962"/>
          </a:xfrm>
          <a:prstGeom prst="rect">
            <a:avLst/>
          </a:prstGeom>
          <a:noFill/>
        </p:spPr>
      </p:pic>
    </p:spTree>
    <p:extLst>
      <p:ext uri="{BB962C8B-B14F-4D97-AF65-F5344CB8AC3E}">
        <p14:creationId xmlns:p14="http://schemas.microsoft.com/office/powerpoint/2010/main" val="1078915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6161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élection</a:t>
            </a:r>
            <a:endParaRPr lang="fr-FR" sz="3600" dirty="0">
              <a:solidFill>
                <a:schemeClr val="accent6">
                  <a:lumMod val="75000"/>
                </a:schemeClr>
              </a:solidFill>
              <a:latin typeface="Perpetua Titling MT" panose="02020502060505020804" pitchFamily="18" charset="0"/>
            </a:endParaRPr>
          </a:p>
        </p:txBody>
      </p:sp>
      <p:sp>
        <p:nvSpPr>
          <p:cNvPr id="3" name="Sous-titre 2">
            <a:extLst>
              <a:ext uri="{FF2B5EF4-FFF2-40B4-BE49-F238E27FC236}">
                <a16:creationId xmlns:a16="http://schemas.microsoft.com/office/drawing/2014/main" id="{6F5C0026-53EE-486A-A1D8-BDB5408081B5}"/>
              </a:ext>
            </a:extLst>
          </p:cNvPr>
          <p:cNvSpPr>
            <a:spLocks noGrp="1"/>
          </p:cNvSpPr>
          <p:nvPr>
            <p:ph idx="1"/>
          </p:nvPr>
        </p:nvSpPr>
        <p:spPr>
          <a:xfrm>
            <a:off x="838200" y="1791429"/>
            <a:ext cx="10515600" cy="4231341"/>
          </a:xfrm>
          <a:ln>
            <a:solidFill>
              <a:schemeClr val="bg1"/>
            </a:solidFill>
          </a:ln>
        </p:spPr>
        <p:txBody>
          <a:bodyPr>
            <a:normAutofit/>
          </a:bodyPr>
          <a:lstStyle/>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Le président/la présidente est référent du conseil de quartier</a:t>
            </a:r>
          </a:p>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Il/elle assure le bon déroulement des séances et coordonne le conseil</a:t>
            </a:r>
          </a:p>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Fait le lien entre le conseil de quartier et la Ville</a:t>
            </a:r>
          </a:p>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Disponible et réactif  </a:t>
            </a:r>
          </a:p>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Elu à bulletin secret </a:t>
            </a: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0137385" y="5213707"/>
            <a:ext cx="958139" cy="1618126"/>
          </a:xfrm>
          <a:prstGeom prst="rect">
            <a:avLst/>
          </a:prstGeom>
          <a:noFill/>
        </p:spPr>
      </p:pic>
    </p:spTree>
    <p:extLst>
      <p:ext uri="{BB962C8B-B14F-4D97-AF65-F5344CB8AC3E}">
        <p14:creationId xmlns:p14="http://schemas.microsoft.com/office/powerpoint/2010/main" val="363903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200310"/>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élection</a:t>
            </a:r>
            <a:endParaRPr lang="fr-FR" sz="3600" dirty="0">
              <a:solidFill>
                <a:schemeClr val="accent6">
                  <a:lumMod val="75000"/>
                </a:schemeClr>
              </a:solidFill>
              <a:latin typeface="Perpetua Titling MT" panose="02020502060505020804" pitchFamily="18" charset="0"/>
            </a:endParaRP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0137385" y="5213707"/>
            <a:ext cx="958139" cy="1618126"/>
          </a:xfrm>
          <a:prstGeom prst="rect">
            <a:avLst/>
          </a:prstGeom>
          <a:noFill/>
        </p:spPr>
      </p:pic>
      <p:graphicFrame>
        <p:nvGraphicFramePr>
          <p:cNvPr id="9" name="Tableau 8">
            <a:extLst>
              <a:ext uri="{FF2B5EF4-FFF2-40B4-BE49-F238E27FC236}">
                <a16:creationId xmlns:a16="http://schemas.microsoft.com/office/drawing/2014/main" id="{2760F09B-222E-475C-BD1A-465A94EA47A0}"/>
              </a:ext>
            </a:extLst>
          </p:cNvPr>
          <p:cNvGraphicFramePr>
            <a:graphicFrameLocks noGrp="1"/>
          </p:cNvGraphicFramePr>
          <p:nvPr>
            <p:extLst>
              <p:ext uri="{D42A27DB-BD31-4B8C-83A1-F6EECF244321}">
                <p14:modId xmlns:p14="http://schemas.microsoft.com/office/powerpoint/2010/main" val="825964540"/>
              </p:ext>
            </p:extLst>
          </p:nvPr>
        </p:nvGraphicFramePr>
        <p:xfrm>
          <a:off x="3513666" y="914400"/>
          <a:ext cx="4631267" cy="5818458"/>
        </p:xfrm>
        <a:graphic>
          <a:graphicData uri="http://schemas.openxmlformats.org/drawingml/2006/table">
            <a:tbl>
              <a:tblPr/>
              <a:tblGrid>
                <a:gridCol w="1447271">
                  <a:extLst>
                    <a:ext uri="{9D8B030D-6E8A-4147-A177-3AD203B41FA5}">
                      <a16:colId xmlns:a16="http://schemas.microsoft.com/office/drawing/2014/main" val="195263918"/>
                    </a:ext>
                  </a:extLst>
                </a:gridCol>
                <a:gridCol w="1736725">
                  <a:extLst>
                    <a:ext uri="{9D8B030D-6E8A-4147-A177-3AD203B41FA5}">
                      <a16:colId xmlns:a16="http://schemas.microsoft.com/office/drawing/2014/main" val="4093264644"/>
                    </a:ext>
                  </a:extLst>
                </a:gridCol>
                <a:gridCol w="1447271">
                  <a:extLst>
                    <a:ext uri="{9D8B030D-6E8A-4147-A177-3AD203B41FA5}">
                      <a16:colId xmlns:a16="http://schemas.microsoft.com/office/drawing/2014/main" val="190575426"/>
                    </a:ext>
                  </a:extLst>
                </a:gridCol>
              </a:tblGrid>
              <a:tr h="171055">
                <a:tc>
                  <a:txBody>
                    <a:bodyPr/>
                    <a:lstStyle/>
                    <a:p>
                      <a:pPr algn="ctr" fontAlgn="ctr"/>
                      <a:r>
                        <a:rPr lang="fr-FR" sz="1600" b="1" i="0" u="none" strike="noStrike" dirty="0">
                          <a:solidFill>
                            <a:srgbClr val="000000"/>
                          </a:solidFill>
                          <a:effectLst/>
                          <a:latin typeface="Cambria" panose="02040503050406030204" pitchFamily="18" charset="0"/>
                        </a:rPr>
                        <a:t>CIVILITE</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mbria" panose="02040503050406030204" pitchFamily="18" charset="0"/>
                        </a:rPr>
                        <a:t>NOM</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mbria" panose="02040503050406030204" pitchFamily="18" charset="0"/>
                        </a:rPr>
                        <a:t>PRENOM</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3930371135"/>
                  </a:ext>
                </a:extLst>
              </a:tr>
              <a:tr h="348084">
                <a:tc>
                  <a:txBody>
                    <a:bodyPr/>
                    <a:lstStyle/>
                    <a:p>
                      <a:pPr algn="ctr" fontAlgn="ctr"/>
                      <a:r>
                        <a:rPr lang="fr-FR" sz="1600" b="0" i="0" u="none" strike="noStrike" dirty="0">
                          <a:solidFill>
                            <a:srgbClr val="000000"/>
                          </a:solidFill>
                          <a:effectLst/>
                          <a:latin typeface="Cambria" panose="02040503050406030204" pitchFamily="18" charset="0"/>
                        </a:rPr>
                        <a:t>MONSIEUR</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ALCARAZ</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Norbert</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42604183"/>
                  </a:ext>
                </a:extLst>
              </a:tr>
              <a:tr h="348084">
                <a:tc>
                  <a:txBody>
                    <a:bodyPr/>
                    <a:lstStyle/>
                    <a:p>
                      <a:pPr algn="ctr" fontAlgn="ctr"/>
                      <a:r>
                        <a:rPr lang="fr-FR" sz="1600" b="0" i="0" u="none" strike="noStrike" dirty="0">
                          <a:solidFill>
                            <a:srgbClr val="000000"/>
                          </a:solidFill>
                          <a:effectLst/>
                          <a:latin typeface="Cambria" panose="02040503050406030204" pitchFamily="18" charset="0"/>
                        </a:rPr>
                        <a:t>MONSIEUR</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ALKARAKOLI</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Alain</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11761727"/>
                  </a:ext>
                </a:extLst>
              </a:tr>
              <a:tr h="348084">
                <a:tc>
                  <a:txBody>
                    <a:bodyPr/>
                    <a:lstStyle/>
                    <a:p>
                      <a:pPr algn="ctr" fontAlgn="ctr"/>
                      <a:r>
                        <a:rPr lang="fr-FR" sz="1600" b="0" i="0" u="none" strike="noStrike">
                          <a:solidFill>
                            <a:srgbClr val="000000"/>
                          </a:solidFill>
                          <a:effectLst/>
                          <a:latin typeface="Cambria" panose="02040503050406030204" pitchFamily="18" charset="0"/>
                        </a:rPr>
                        <a:t>MADAME</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BENCHERGUI</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Floriane</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83910068"/>
                  </a:ext>
                </a:extLst>
              </a:tr>
              <a:tr h="348084">
                <a:tc>
                  <a:txBody>
                    <a:bodyPr/>
                    <a:lstStyle/>
                    <a:p>
                      <a:pPr algn="ctr" fontAlgn="ctr"/>
                      <a:r>
                        <a:rPr lang="fr-FR" sz="1600" b="0" i="0" u="none" strike="noStrike">
                          <a:solidFill>
                            <a:srgbClr val="000000"/>
                          </a:solidFill>
                          <a:effectLst/>
                          <a:latin typeface="Cambria" panose="02040503050406030204" pitchFamily="18" charset="0"/>
                        </a:rPr>
                        <a:t>MONSIEUR</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BOUAKSA </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Sofiane </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87214084"/>
                  </a:ext>
                </a:extLst>
              </a:tr>
              <a:tr h="348084">
                <a:tc>
                  <a:txBody>
                    <a:bodyPr/>
                    <a:lstStyle/>
                    <a:p>
                      <a:pPr algn="ctr" fontAlgn="ctr"/>
                      <a:r>
                        <a:rPr lang="fr-FR" sz="1600" b="0" i="0" u="none" strike="noStrike">
                          <a:solidFill>
                            <a:srgbClr val="000000"/>
                          </a:solidFill>
                          <a:effectLst/>
                          <a:latin typeface="Cambria" panose="02040503050406030204" pitchFamily="18" charset="0"/>
                        </a:rPr>
                        <a:t>MONSIEUR</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CHAINEY</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Peter</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75321203"/>
                  </a:ext>
                </a:extLst>
              </a:tr>
              <a:tr h="348084">
                <a:tc>
                  <a:txBody>
                    <a:bodyPr/>
                    <a:lstStyle/>
                    <a:p>
                      <a:pPr algn="ctr" fontAlgn="ctr"/>
                      <a:r>
                        <a:rPr lang="fr-FR" sz="1600" b="0" i="0" u="none" strike="noStrike">
                          <a:solidFill>
                            <a:srgbClr val="000000"/>
                          </a:solidFill>
                          <a:effectLst/>
                          <a:latin typeface="Cambria" panose="02040503050406030204" pitchFamily="18" charset="0"/>
                        </a:rPr>
                        <a:t>MADAME </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DE BASTOS</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Sandra </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2332408"/>
                  </a:ext>
                </a:extLst>
              </a:tr>
              <a:tr h="348084">
                <a:tc>
                  <a:txBody>
                    <a:bodyPr/>
                    <a:lstStyle/>
                    <a:p>
                      <a:pPr algn="ctr" fontAlgn="ctr"/>
                      <a:r>
                        <a:rPr lang="fr-FR" sz="1600" b="0" i="0" u="none" strike="noStrike">
                          <a:solidFill>
                            <a:srgbClr val="000000"/>
                          </a:solidFill>
                          <a:effectLst/>
                          <a:latin typeface="Cambria" panose="02040503050406030204" pitchFamily="18" charset="0"/>
                        </a:rPr>
                        <a:t>MADAME</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DIABATE</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Saly</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32186008"/>
                  </a:ext>
                </a:extLst>
              </a:tr>
              <a:tr h="348084">
                <a:tc>
                  <a:txBody>
                    <a:bodyPr/>
                    <a:lstStyle/>
                    <a:p>
                      <a:pPr algn="ctr" fontAlgn="ctr"/>
                      <a:r>
                        <a:rPr lang="fr-FR" sz="1600" b="0" i="0" u="none" strike="noStrike" dirty="0">
                          <a:solidFill>
                            <a:srgbClr val="000000"/>
                          </a:solidFill>
                          <a:effectLst/>
                          <a:latin typeface="Cambria" panose="02040503050406030204" pitchFamily="18" charset="0"/>
                        </a:rPr>
                        <a:t>MADAME</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fr-FR" sz="1600" b="0" i="0" u="none" strike="noStrike" dirty="0">
                          <a:solidFill>
                            <a:srgbClr val="000000"/>
                          </a:solidFill>
                          <a:effectLst/>
                          <a:latin typeface="Cambria" panose="02040503050406030204" pitchFamily="18" charset="0"/>
                        </a:rPr>
                        <a:t>GAMEIRO</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fr-FR" sz="1600" b="0" i="0" u="none" strike="noStrike" dirty="0">
                          <a:solidFill>
                            <a:srgbClr val="000000"/>
                          </a:solidFill>
                          <a:effectLst/>
                          <a:latin typeface="Cambria" panose="02040503050406030204" pitchFamily="18" charset="0"/>
                        </a:rPr>
                        <a:t>Odile</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85618128"/>
                  </a:ext>
                </a:extLst>
              </a:tr>
              <a:tr h="348084">
                <a:tc>
                  <a:txBody>
                    <a:bodyPr/>
                    <a:lstStyle/>
                    <a:p>
                      <a:pPr algn="ctr" fontAlgn="ctr"/>
                      <a:r>
                        <a:rPr lang="fr-FR" sz="1600" b="0" i="0" u="none" strike="noStrike">
                          <a:solidFill>
                            <a:srgbClr val="000000"/>
                          </a:solidFill>
                          <a:effectLst/>
                          <a:latin typeface="Cambria" panose="02040503050406030204" pitchFamily="18" charset="0"/>
                        </a:rPr>
                        <a:t>MONSIEUR</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GARCIA</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Michel</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72559935"/>
                  </a:ext>
                </a:extLst>
              </a:tr>
              <a:tr h="348084">
                <a:tc>
                  <a:txBody>
                    <a:bodyPr/>
                    <a:lstStyle/>
                    <a:p>
                      <a:pPr algn="ctr" fontAlgn="ctr"/>
                      <a:r>
                        <a:rPr lang="fr-FR" sz="1600" b="0" i="0" u="none" strike="noStrike">
                          <a:solidFill>
                            <a:srgbClr val="000000"/>
                          </a:solidFill>
                          <a:effectLst/>
                          <a:latin typeface="Cambria" panose="02040503050406030204" pitchFamily="18" charset="0"/>
                        </a:rPr>
                        <a:t>MONSIEUR </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GUILLEMIN</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Jean-Pierre</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88936608"/>
                  </a:ext>
                </a:extLst>
              </a:tr>
              <a:tr h="348084">
                <a:tc>
                  <a:txBody>
                    <a:bodyPr/>
                    <a:lstStyle/>
                    <a:p>
                      <a:pPr algn="ctr" fontAlgn="ctr"/>
                      <a:r>
                        <a:rPr lang="fr-FR" sz="1600" b="0" i="0" u="none" strike="noStrike">
                          <a:solidFill>
                            <a:srgbClr val="000000"/>
                          </a:solidFill>
                          <a:effectLst/>
                          <a:latin typeface="Cambria" panose="02040503050406030204" pitchFamily="18" charset="0"/>
                        </a:rPr>
                        <a:t>MONSIEUR</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JNIH</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Mohamed</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78870867"/>
                  </a:ext>
                </a:extLst>
              </a:tr>
              <a:tr h="348084">
                <a:tc>
                  <a:txBody>
                    <a:bodyPr/>
                    <a:lstStyle/>
                    <a:p>
                      <a:pPr algn="ctr" fontAlgn="ctr"/>
                      <a:r>
                        <a:rPr lang="fr-FR" sz="1600" b="0" i="0" u="none" strike="noStrike">
                          <a:solidFill>
                            <a:srgbClr val="000000"/>
                          </a:solidFill>
                          <a:effectLst/>
                          <a:latin typeface="Cambria" panose="02040503050406030204" pitchFamily="18" charset="0"/>
                        </a:rPr>
                        <a:t>MONSIEUR</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LEVREL</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Gérard</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64152697"/>
                  </a:ext>
                </a:extLst>
              </a:tr>
              <a:tr h="348084">
                <a:tc>
                  <a:txBody>
                    <a:bodyPr/>
                    <a:lstStyle/>
                    <a:p>
                      <a:pPr algn="ctr" fontAlgn="ctr"/>
                      <a:r>
                        <a:rPr lang="fr-FR" sz="1600" b="0" i="0" u="none" strike="noStrike">
                          <a:solidFill>
                            <a:srgbClr val="000000"/>
                          </a:solidFill>
                          <a:effectLst/>
                          <a:latin typeface="Cambria" panose="02040503050406030204" pitchFamily="18" charset="0"/>
                        </a:rPr>
                        <a:t>MADAME </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ROUSSET</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Isabelle</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3791713"/>
                  </a:ext>
                </a:extLst>
              </a:tr>
              <a:tr h="348084">
                <a:tc>
                  <a:txBody>
                    <a:bodyPr/>
                    <a:lstStyle/>
                    <a:p>
                      <a:pPr algn="ctr" fontAlgn="ctr"/>
                      <a:r>
                        <a:rPr lang="fr-FR" sz="1600" b="0" i="0" u="none" strike="noStrike">
                          <a:solidFill>
                            <a:srgbClr val="000000"/>
                          </a:solidFill>
                          <a:effectLst/>
                          <a:latin typeface="Cambria" panose="02040503050406030204" pitchFamily="18" charset="0"/>
                        </a:rPr>
                        <a:t>MADAME </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SEBBAR</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Lila</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9025429"/>
                  </a:ext>
                </a:extLst>
              </a:tr>
              <a:tr h="348084">
                <a:tc>
                  <a:txBody>
                    <a:bodyPr/>
                    <a:lstStyle/>
                    <a:p>
                      <a:pPr algn="ctr" fontAlgn="ctr"/>
                      <a:r>
                        <a:rPr lang="fr-FR" sz="1600" b="0" i="0" u="none" strike="noStrike">
                          <a:solidFill>
                            <a:srgbClr val="000000"/>
                          </a:solidFill>
                          <a:effectLst/>
                          <a:latin typeface="Cambria" panose="02040503050406030204" pitchFamily="18" charset="0"/>
                        </a:rPr>
                        <a:t>MONSIEUR</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TELLIER</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Alain</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82294113"/>
                  </a:ext>
                </a:extLst>
              </a:tr>
              <a:tr h="348084">
                <a:tc>
                  <a:txBody>
                    <a:bodyPr/>
                    <a:lstStyle/>
                    <a:p>
                      <a:pPr algn="ctr" fontAlgn="ctr"/>
                      <a:r>
                        <a:rPr lang="fr-FR" sz="1600" b="0" i="0" u="none" strike="noStrike">
                          <a:solidFill>
                            <a:srgbClr val="000000"/>
                          </a:solidFill>
                          <a:effectLst/>
                          <a:latin typeface="Cambria" panose="02040503050406030204" pitchFamily="18" charset="0"/>
                        </a:rPr>
                        <a:t>MADAME </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TOURE</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Pirasanthiny</a:t>
                      </a:r>
                    </a:p>
                  </a:txBody>
                  <a:tcPr marL="5274" marR="5274" marT="52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2008145"/>
                  </a:ext>
                </a:extLst>
              </a:tr>
            </a:tbl>
          </a:graphicData>
        </a:graphic>
      </p:graphicFrame>
    </p:spTree>
    <p:extLst>
      <p:ext uri="{BB962C8B-B14F-4D97-AF65-F5344CB8AC3E}">
        <p14:creationId xmlns:p14="http://schemas.microsoft.com/office/powerpoint/2010/main" val="1741421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6F5C0026-53EE-486A-A1D8-BDB5408081B5}"/>
              </a:ext>
            </a:extLst>
          </p:cNvPr>
          <p:cNvSpPr>
            <a:spLocks noGrp="1"/>
          </p:cNvSpPr>
          <p:nvPr>
            <p:ph type="subTitle" idx="4294967295"/>
          </p:nvPr>
        </p:nvSpPr>
        <p:spPr>
          <a:xfrm>
            <a:off x="1464733" y="2561327"/>
            <a:ext cx="8813800" cy="735398"/>
          </a:xfrm>
          <a:ln>
            <a:solidFill>
              <a:schemeClr val="tx1"/>
            </a:solidFill>
          </a:ln>
        </p:spPr>
        <p:txBody>
          <a:bodyPr anchor="b">
            <a:normAutofit/>
          </a:bodyPr>
          <a:lstStyle/>
          <a:p>
            <a:pPr marL="0" indent="0" algn="ctr">
              <a:buNone/>
            </a:pPr>
            <a:r>
              <a:rPr lang="fr-FR" sz="4000" dirty="0">
                <a:solidFill>
                  <a:schemeClr val="accent6">
                    <a:lumMod val="75000"/>
                  </a:schemeClr>
                </a:solidFill>
                <a:latin typeface="Perpetua Titling MT" panose="02020502060505020804" pitchFamily="18" charset="0"/>
              </a:rPr>
              <a:t>Budget participatif 2025</a:t>
            </a:r>
            <a:endParaRPr lang="fr-FR" sz="4000" dirty="0">
              <a:solidFill>
                <a:schemeClr val="accent6">
                  <a:lumMod val="75000"/>
                </a:schemeClr>
              </a:solidFill>
            </a:endParaRPr>
          </a:p>
        </p:txBody>
      </p:sp>
      <p:pic>
        <p:nvPicPr>
          <p:cNvPr id="6" name="Image 5">
            <a:extLst>
              <a:ext uri="{FF2B5EF4-FFF2-40B4-BE49-F238E27FC236}">
                <a16:creationId xmlns:a16="http://schemas.microsoft.com/office/drawing/2014/main" id="{52979DB9-60AC-4CA1-B07B-B87985E3E631}"/>
              </a:ext>
            </a:extLst>
          </p:cNvPr>
          <p:cNvPicPr>
            <a:picLocks noChangeAspect="1"/>
          </p:cNvPicPr>
          <p:nvPr/>
        </p:nvPicPr>
        <p:blipFill>
          <a:blip r:embed="rId2"/>
          <a:stretch>
            <a:fillRect/>
          </a:stretch>
        </p:blipFill>
        <p:spPr>
          <a:xfrm>
            <a:off x="604100" y="5789790"/>
            <a:ext cx="2517133" cy="588879"/>
          </a:xfrm>
          <a:prstGeom prst="rect">
            <a:avLst/>
          </a:prstGeom>
        </p:spPr>
      </p:pic>
      <p:pic>
        <p:nvPicPr>
          <p:cNvPr id="5" name="Image 4">
            <a:extLst>
              <a:ext uri="{FF2B5EF4-FFF2-40B4-BE49-F238E27FC236}">
                <a16:creationId xmlns:a16="http://schemas.microsoft.com/office/drawing/2014/main" id="{D7CA62EA-3F34-4BF9-91DE-5B4746FEA14F}"/>
              </a:ext>
            </a:extLst>
          </p:cNvPr>
          <p:cNvPicPr>
            <a:picLocks noChangeAspect="1"/>
          </p:cNvPicPr>
          <p:nvPr/>
        </p:nvPicPr>
        <p:blipFill>
          <a:blip r:embed="rId3"/>
          <a:stretch>
            <a:fillRect/>
          </a:stretch>
        </p:blipFill>
        <p:spPr>
          <a:xfrm>
            <a:off x="9755444" y="5521555"/>
            <a:ext cx="1706577" cy="1125351"/>
          </a:xfrm>
          <a:prstGeom prst="rect">
            <a:avLst/>
          </a:prstGeom>
        </p:spPr>
      </p:pic>
    </p:spTree>
    <p:extLst>
      <p:ext uri="{BB962C8B-B14F-4D97-AF65-F5344CB8AC3E}">
        <p14:creationId xmlns:p14="http://schemas.microsoft.com/office/powerpoint/2010/main" val="3426194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Qu’est-ce qu’un budget participatif ? </a:t>
            </a:r>
          </a:p>
        </p:txBody>
      </p:sp>
      <p:sp>
        <p:nvSpPr>
          <p:cNvPr id="15" name="Espace réservé du contenu 14">
            <a:extLst>
              <a:ext uri="{FF2B5EF4-FFF2-40B4-BE49-F238E27FC236}">
                <a16:creationId xmlns:a16="http://schemas.microsoft.com/office/drawing/2014/main" id="{AF648FD4-3E77-4333-A07D-DA4DB0B8FF92}"/>
              </a:ext>
            </a:extLst>
          </p:cNvPr>
          <p:cNvSpPr>
            <a:spLocks noGrp="1"/>
          </p:cNvSpPr>
          <p:nvPr>
            <p:ph sz="half" idx="1"/>
          </p:nvPr>
        </p:nvSpPr>
        <p:spPr>
          <a:xfrm>
            <a:off x="721513" y="2380465"/>
            <a:ext cx="10164774" cy="2724936"/>
          </a:xfrm>
        </p:spPr>
        <p:txBody>
          <a:bodyPr>
            <a:normAutofit/>
          </a:bodyPr>
          <a:lstStyle/>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rPr>
              <a:t> </a:t>
            </a:r>
            <a:r>
              <a:rPr lang="fr-FR" dirty="0">
                <a:solidFill>
                  <a:schemeClr val="accent2"/>
                </a:solidFill>
                <a:latin typeface="Cambria" panose="02040503050406030204" pitchFamily="18" charset="0"/>
                <a:ea typeface="Cambria" panose="02040503050406030204" pitchFamily="18" charset="0"/>
              </a:rPr>
              <a:t>Budget participatif </a:t>
            </a:r>
            <a:r>
              <a:rPr lang="fr-FR" dirty="0">
                <a:latin typeface="Cambria" panose="02040503050406030204" pitchFamily="18" charset="0"/>
                <a:ea typeface="Cambria" panose="02040503050406030204" pitchFamily="18" charset="0"/>
              </a:rPr>
              <a:t>: Les habitants proposent des projets pour leur quartier ou leur ville</a:t>
            </a:r>
          </a:p>
          <a:p>
            <a:pPr marL="0" indent="0" algn="just">
              <a:buNone/>
            </a:pPr>
            <a:endParaRPr lang="fr-FR" dirty="0">
              <a:latin typeface="Cambria" panose="02040503050406030204" pitchFamily="18" charset="0"/>
              <a:ea typeface="Cambria" panose="02040503050406030204" pitchFamily="18" charset="0"/>
            </a:endParaRPr>
          </a:p>
          <a:p>
            <a:pPr marL="0" indent="0" algn="just">
              <a:buNone/>
            </a:pPr>
            <a:r>
              <a:rPr lang="fr-FR" dirty="0">
                <a:solidFill>
                  <a:schemeClr val="accent2"/>
                </a:solidFill>
                <a:latin typeface="Cambria" panose="02040503050406030204" pitchFamily="18" charset="0"/>
                <a:ea typeface="Cambria" panose="02040503050406030204" pitchFamily="18" charset="0"/>
              </a:rPr>
              <a:t>⧫ </a:t>
            </a:r>
            <a:r>
              <a:rPr lang="fr-FR" dirty="0">
                <a:latin typeface="Cambria" panose="02040503050406030204" pitchFamily="18" charset="0"/>
                <a:ea typeface="Cambria" panose="02040503050406030204" pitchFamily="18" charset="0"/>
              </a:rPr>
              <a:t>Les habitants sont à l'initiative</a:t>
            </a:r>
            <a:endParaRPr lang="fr-FR" dirty="0">
              <a:latin typeface="Cambria" panose="02040503050406030204" pitchFamily="18" charset="0"/>
              <a:ea typeface="Cambria" panose="02040503050406030204" pitchFamily="18" charset="0"/>
              <a:cs typeface="Arial" panose="020B0604020202020204" pitchFamily="34" charset="0"/>
            </a:endParaRPr>
          </a:p>
        </p:txBody>
      </p:sp>
      <p:pic>
        <p:nvPicPr>
          <p:cNvPr id="11" name="Image 10">
            <a:extLst>
              <a:ext uri="{FF2B5EF4-FFF2-40B4-BE49-F238E27FC236}">
                <a16:creationId xmlns:a16="http://schemas.microsoft.com/office/drawing/2014/main" id="{4524D312-7FA4-4323-A695-5E9B286F6E6B}"/>
              </a:ext>
            </a:extLst>
          </p:cNvPr>
          <p:cNvPicPr>
            <a:picLocks noChangeAspect="1"/>
          </p:cNvPicPr>
          <p:nvPr/>
        </p:nvPicPr>
        <p:blipFill>
          <a:blip r:embed="rId2"/>
          <a:stretch>
            <a:fillRect/>
          </a:stretch>
        </p:blipFill>
        <p:spPr>
          <a:xfrm>
            <a:off x="9763910" y="5293640"/>
            <a:ext cx="1706577" cy="1125351"/>
          </a:xfrm>
          <a:prstGeom prst="rect">
            <a:avLst/>
          </a:prstGeom>
        </p:spPr>
      </p:pic>
      <p:sp>
        <p:nvSpPr>
          <p:cNvPr id="5" name="Espace réservé du contenu 16">
            <a:extLst>
              <a:ext uri="{FF2B5EF4-FFF2-40B4-BE49-F238E27FC236}">
                <a16:creationId xmlns:a16="http://schemas.microsoft.com/office/drawing/2014/main" id="{676A0EFF-573D-4046-93D6-FF84E57865EA}"/>
              </a:ext>
            </a:extLst>
          </p:cNvPr>
          <p:cNvSpPr txBox="1">
            <a:spLocks/>
          </p:cNvSpPr>
          <p:nvPr/>
        </p:nvSpPr>
        <p:spPr>
          <a:xfrm>
            <a:off x="2644208" y="5105401"/>
            <a:ext cx="6319384" cy="70372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None/>
            </a:pPr>
            <a:r>
              <a:rPr lang="fr-FR" b="1"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50 000 €</a:t>
            </a:r>
            <a:r>
              <a:rPr lang="fr-FR" dirty="0">
                <a:latin typeface="Cambria" panose="02040503050406030204" pitchFamily="18" charset="0"/>
                <a:ea typeface="Calibri" panose="020F0502020204030204" pitchFamily="34" charset="0"/>
                <a:cs typeface="Times New Roman" panose="02020603050405020304" pitchFamily="18" charset="0"/>
              </a:rPr>
              <a:t>, soit </a:t>
            </a:r>
            <a:r>
              <a:rPr lang="fr-FR" b="1"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10 000 € </a:t>
            </a:r>
            <a:r>
              <a:rPr lang="fr-FR" dirty="0">
                <a:latin typeface="Cambria" panose="02040503050406030204" pitchFamily="18" charset="0"/>
                <a:ea typeface="Calibri" panose="020F0502020204030204" pitchFamily="34" charset="0"/>
                <a:cs typeface="Times New Roman" panose="02020603050405020304" pitchFamily="18" charset="0"/>
              </a:rPr>
              <a:t>par quartier</a:t>
            </a:r>
            <a:endParaRPr lang="fr-FR" dirty="0">
              <a:latin typeface="Arial" panose="020B0604020202020204" pitchFamily="34" charset="0"/>
              <a:ea typeface="Times New Roman" panose="02020603050405020304" pitchFamily="18" charset="0"/>
            </a:endParaRPr>
          </a:p>
          <a:p>
            <a:pPr marL="0" indent="0">
              <a:lnSpc>
                <a:spcPct val="120000"/>
              </a:lnSpc>
              <a:buFont typeface="Arial" panose="020B0604020202020204" pitchFamily="34" charset="0"/>
              <a:buNone/>
            </a:pPr>
            <a:endParaRPr lang="fr-FR" sz="4000" dirty="0">
              <a:latin typeface="Times New Roman" panose="02020603050405020304" pitchFamily="18" charset="0"/>
              <a:ea typeface="Times New Roman" panose="02020603050405020304" pitchFamily="18" charset="0"/>
            </a:endParaRPr>
          </a:p>
          <a:p>
            <a:pPr marL="0" indent="0">
              <a:buFont typeface="Arial" panose="020B0604020202020204" pitchFamily="34" charset="0"/>
              <a:buNone/>
            </a:pPr>
            <a:endParaRPr lang="fr-FR" sz="1400" dirty="0"/>
          </a:p>
        </p:txBody>
      </p:sp>
    </p:spTree>
    <p:extLst>
      <p:ext uri="{BB962C8B-B14F-4D97-AF65-F5344CB8AC3E}">
        <p14:creationId xmlns:p14="http://schemas.microsoft.com/office/powerpoint/2010/main" val="4207004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838199" y="358421"/>
            <a:ext cx="10202333" cy="582874"/>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Le projet</a:t>
            </a:r>
          </a:p>
        </p:txBody>
      </p:sp>
      <p:sp>
        <p:nvSpPr>
          <p:cNvPr id="7" name="Espace réservé du contenu 6">
            <a:extLst>
              <a:ext uri="{FF2B5EF4-FFF2-40B4-BE49-F238E27FC236}">
                <a16:creationId xmlns:a16="http://schemas.microsoft.com/office/drawing/2014/main" id="{491BDCAC-2159-48ED-A8E9-78CEB395DA1B}"/>
              </a:ext>
            </a:extLst>
          </p:cNvPr>
          <p:cNvSpPr>
            <a:spLocks noGrp="1"/>
          </p:cNvSpPr>
          <p:nvPr>
            <p:ph idx="1"/>
          </p:nvPr>
        </p:nvSpPr>
        <p:spPr>
          <a:xfrm>
            <a:off x="838199" y="1335116"/>
            <a:ext cx="10202333" cy="4783666"/>
          </a:xfrm>
        </p:spPr>
        <p:txBody>
          <a:bodyPr>
            <a:normAutofit/>
          </a:bodyPr>
          <a:lstStyle/>
          <a:p>
            <a:pPr marL="0" indent="0" algn="just">
              <a:lnSpc>
                <a:spcPct val="115000"/>
              </a:lnSpc>
              <a:spcBef>
                <a:spcPts val="1200"/>
              </a:spcBef>
              <a:spcAft>
                <a:spcPts val="800"/>
              </a:spcAft>
              <a:buNone/>
            </a:pPr>
            <a:r>
              <a:rPr lang="fr-FR" dirty="0">
                <a:latin typeface="Cambria" panose="02040503050406030204" pitchFamily="18" charset="0"/>
                <a:ea typeface="Calibri" panose="020F0502020204030204" pitchFamily="34" charset="0"/>
                <a:cs typeface="Times New Roman" panose="02020603050405020304" pitchFamily="18" charset="0"/>
              </a:rPr>
              <a:t>Le projet doit :</a:t>
            </a:r>
          </a:p>
          <a:p>
            <a:pPr algn="just">
              <a:lnSpc>
                <a:spcPct val="115000"/>
              </a:lnSpc>
              <a:spcBef>
                <a:spcPts val="1200"/>
              </a:spcBef>
              <a:spcAft>
                <a:spcPts val="800"/>
              </a:spcAft>
              <a:buFont typeface="Wingdings" panose="05000000000000000000" pitchFamily="2" charset="2"/>
              <a:buChar char="Ø"/>
            </a:pPr>
            <a:r>
              <a:rPr lang="fr-FR" dirty="0">
                <a:latin typeface="Cambria" panose="02040503050406030204" pitchFamily="18" charset="0"/>
                <a:ea typeface="Calibri" panose="020F0502020204030204" pitchFamily="34" charset="0"/>
                <a:cs typeface="Times New Roman" panose="02020603050405020304" pitchFamily="18" charset="0"/>
              </a:rPr>
              <a:t> Présenter un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intérêt général </a:t>
            </a:r>
            <a:r>
              <a:rPr lang="fr-FR" dirty="0">
                <a:latin typeface="Cambria" panose="02040503050406030204" pitchFamily="18" charset="0"/>
                <a:ea typeface="Calibri" panose="020F0502020204030204" pitchFamily="34" charset="0"/>
                <a:cs typeface="Times New Roman" panose="02020603050405020304" pitchFamily="18" charset="0"/>
              </a:rPr>
              <a:t>pour la ville ou pour le quartier </a:t>
            </a:r>
          </a:p>
          <a:p>
            <a:pPr algn="just">
              <a:lnSpc>
                <a:spcPct val="115000"/>
              </a:lnSpc>
              <a:spcBef>
                <a:spcPts val="1200"/>
              </a:spcBef>
              <a:spcAft>
                <a:spcPts val="800"/>
              </a:spcAft>
              <a:buFont typeface="Wingdings" panose="05000000000000000000" pitchFamily="2" charset="2"/>
              <a:buChar char="Ø"/>
            </a:pPr>
            <a:r>
              <a:rPr lang="fr-FR" dirty="0">
                <a:latin typeface="Cambria" panose="02040503050406030204" pitchFamily="18" charset="0"/>
                <a:ea typeface="Calibri" panose="020F0502020204030204" pitchFamily="34" charset="0"/>
                <a:cs typeface="Times New Roman" panose="02020603050405020304" pitchFamily="18" charset="0"/>
              </a:rPr>
              <a:t> Porter sur les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dépenses d’investissements</a:t>
            </a:r>
            <a:r>
              <a:rPr lang="fr-FR" dirty="0">
                <a:latin typeface="Cambria" panose="02040503050406030204" pitchFamily="18" charset="0"/>
                <a:ea typeface="Calibri" panose="020F0502020204030204" pitchFamily="34" charset="0"/>
                <a:cs typeface="Times New Roman" panose="02020603050405020304" pitchFamily="18" charset="0"/>
              </a:rPr>
              <a:t> </a:t>
            </a:r>
          </a:p>
          <a:p>
            <a:pPr algn="just">
              <a:lnSpc>
                <a:spcPct val="115000"/>
              </a:lnSpc>
              <a:spcBef>
                <a:spcPts val="1200"/>
              </a:spcBef>
              <a:spcAft>
                <a:spcPts val="800"/>
              </a:spcAft>
              <a:buFont typeface="Wingdings" panose="05000000000000000000" pitchFamily="2" charset="2"/>
              <a:buChar char="Ø"/>
            </a:pPr>
            <a:r>
              <a:rPr lang="fr-FR" dirty="0">
                <a:latin typeface="Cambria" panose="02040503050406030204" pitchFamily="18" charset="0"/>
                <a:ea typeface="Calibri" panose="020F0502020204030204" pitchFamily="34" charset="0"/>
                <a:cs typeface="Times New Roman" panose="02020603050405020304" pitchFamily="18" charset="0"/>
              </a:rPr>
              <a:t> Être de la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compétence de la commune</a:t>
            </a:r>
            <a:r>
              <a:rPr lang="fr-FR" dirty="0">
                <a:latin typeface="Cambria" panose="02040503050406030204" pitchFamily="18" charset="0"/>
                <a:ea typeface="Calibri" panose="020F0502020204030204" pitchFamily="34" charset="0"/>
                <a:cs typeface="Times New Roman" panose="02020603050405020304" pitchFamily="18" charset="0"/>
              </a:rPr>
              <a:t> </a:t>
            </a:r>
          </a:p>
          <a:p>
            <a:pPr marL="0" indent="0" algn="just">
              <a:lnSpc>
                <a:spcPct val="115000"/>
              </a:lnSpc>
              <a:spcBef>
                <a:spcPts val="1200"/>
              </a:spcBef>
              <a:spcAft>
                <a:spcPts val="800"/>
              </a:spcAft>
              <a:buNone/>
            </a:pPr>
            <a:r>
              <a:rPr lang="fr-FR" dirty="0">
                <a:latin typeface="Cambria" panose="02040503050406030204" pitchFamily="18" charset="0"/>
                <a:ea typeface="Calibri" panose="020F0502020204030204" pitchFamily="34" charset="0"/>
                <a:cs typeface="Times New Roman" panose="02020603050405020304" pitchFamily="18" charset="0"/>
              </a:rPr>
              <a:t>Après dépôt de projet, un comité des projets analysera leur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faisabilité technique</a:t>
            </a:r>
            <a:r>
              <a:rPr lang="fr-FR" dirty="0">
                <a:latin typeface="Cambria" panose="02040503050406030204" pitchFamily="18" charset="0"/>
                <a:ea typeface="Calibri" panose="020F0502020204030204" pitchFamily="34" charset="0"/>
                <a:cs typeface="Times New Roman" panose="02020603050405020304" pitchFamily="18" charset="0"/>
              </a:rPr>
              <a:t>,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juridique</a:t>
            </a:r>
            <a:r>
              <a:rPr lang="fr-FR" dirty="0">
                <a:latin typeface="Cambria" panose="02040503050406030204" pitchFamily="18" charset="0"/>
                <a:ea typeface="Calibri" panose="020F0502020204030204" pitchFamily="34" charset="0"/>
                <a:cs typeface="Times New Roman" panose="02020603050405020304" pitchFamily="18" charset="0"/>
              </a:rPr>
              <a:t> et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financière</a:t>
            </a:r>
            <a:r>
              <a:rPr lang="fr-FR" dirty="0">
                <a:latin typeface="Cambria" panose="02040503050406030204" pitchFamily="18" charset="0"/>
                <a:ea typeface="Calibri" panose="020F0502020204030204" pitchFamily="34" charset="0"/>
                <a:cs typeface="Times New Roman" panose="02020603050405020304" pitchFamily="18" charset="0"/>
              </a:rPr>
              <a:t> </a:t>
            </a:r>
            <a:endParaRPr lang="fr-FR"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5" name="Image 14">
            <a:extLst>
              <a:ext uri="{FF2B5EF4-FFF2-40B4-BE49-F238E27FC236}">
                <a16:creationId xmlns:a16="http://schemas.microsoft.com/office/drawing/2014/main" id="{D17304FE-2248-412E-9F24-9E576E1DE1A3}"/>
              </a:ext>
            </a:extLst>
          </p:cNvPr>
          <p:cNvPicPr>
            <a:picLocks noChangeAspect="1"/>
          </p:cNvPicPr>
          <p:nvPr/>
        </p:nvPicPr>
        <p:blipFill>
          <a:blip r:embed="rId2"/>
          <a:stretch>
            <a:fillRect/>
          </a:stretch>
        </p:blipFill>
        <p:spPr>
          <a:xfrm>
            <a:off x="9647224" y="5556107"/>
            <a:ext cx="1706577" cy="1125351"/>
          </a:xfrm>
          <a:prstGeom prst="rect">
            <a:avLst/>
          </a:prstGeom>
        </p:spPr>
      </p:pic>
    </p:spTree>
    <p:extLst>
      <p:ext uri="{BB962C8B-B14F-4D97-AF65-F5344CB8AC3E}">
        <p14:creationId xmlns:p14="http://schemas.microsoft.com/office/powerpoint/2010/main" val="298549168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16182</TotalTime>
  <Words>1289</Words>
  <Application>Microsoft Office PowerPoint</Application>
  <PresentationFormat>Grand écran</PresentationFormat>
  <Paragraphs>194</Paragraphs>
  <Slides>23</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23</vt:i4>
      </vt:variant>
    </vt:vector>
  </HeadingPairs>
  <TitlesOfParts>
    <vt:vector size="31" baseType="lpstr">
      <vt:lpstr>Arial</vt:lpstr>
      <vt:lpstr>Calibri</vt:lpstr>
      <vt:lpstr>Calibri Light</vt:lpstr>
      <vt:lpstr>Cambria</vt:lpstr>
      <vt:lpstr>Perpetua Titling MT</vt:lpstr>
      <vt:lpstr>Times New Roman</vt:lpstr>
      <vt:lpstr>Wingdings</vt:lpstr>
      <vt:lpstr>Thème Office</vt:lpstr>
      <vt:lpstr>Présentation PowerPoint</vt:lpstr>
      <vt:lpstr>déroulé</vt:lpstr>
      <vt:lpstr>conseil de quartier </vt:lpstr>
      <vt:lpstr>conseiller de quartier </vt:lpstr>
      <vt:lpstr>élection</vt:lpstr>
      <vt:lpstr>élection</vt:lpstr>
      <vt:lpstr>Présentation PowerPoint</vt:lpstr>
      <vt:lpstr>Qu’est-ce qu’un budget participatif ? </vt:lpstr>
      <vt:lpstr>Le projet</vt:lpstr>
      <vt:lpstr>Formulaire de dépôt de projet</vt:lpstr>
      <vt:lpstr>Formulaire</vt:lpstr>
      <vt:lpstr>Vote</vt:lpstr>
      <vt:lpstr>Vote</vt:lpstr>
      <vt:lpstr>Calendrier</vt:lpstr>
      <vt:lpstr>Rôle du conseiller de quartier</vt:lpstr>
      <vt:lpstr>FÊTE DE QUARTIER</vt:lpstr>
      <vt:lpstr>Présentation PowerPoint</vt:lpstr>
      <vt:lpstr>Art 11 – exclusion</vt:lpstr>
      <vt:lpstr>Art 12 – démission</vt:lpstr>
      <vt:lpstr>Art 14 – Principes d’intérêt général</vt:lpstr>
      <vt:lpstr>Art 15 – Obligation de réserve </vt:lpstr>
      <vt:lpstr>Art 16 – clause de confidentialité</vt:lpstr>
      <vt:lpstr>merci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 2023-2025 – CONSEILS DE QUARTIER</dc:title>
  <dc:creator>Kpanyo Ndogbia Josue</dc:creator>
  <cp:lastModifiedBy>Kpanyo Ndogbia Josue</cp:lastModifiedBy>
  <cp:revision>112</cp:revision>
  <cp:lastPrinted>2025-02-20T12:54:16Z</cp:lastPrinted>
  <dcterms:created xsi:type="dcterms:W3CDTF">2025-01-16T13:54:58Z</dcterms:created>
  <dcterms:modified xsi:type="dcterms:W3CDTF">2025-03-14T08:00:11Z</dcterms:modified>
</cp:coreProperties>
</file>